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</p:sldIdLst>
  <p:sldSz cx="18288000" cy="10287000"/>
  <p:notesSz cx="6858000" cy="9144000"/>
  <p:embeddedFontLst>
    <p:embeddedFont>
      <p:font typeface="Microsoft YaHei" panose="020B0503020204020204" pitchFamily="34" charset="-122"/>
      <p:regular r:id="rId52"/>
      <p:bold r:id="rId53"/>
    </p:embeddedFont>
  </p:embeddedFontLst>
  <p:custDataLst>
    <p:tags r:id="rId54"/>
  </p:custDataLst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>
        <p15:guide id="1" orient="horz" pos="3320" userDrawn="1">
          <p15:clr>
            <a:srgbClr val="A4A3A4"/>
          </p15:clr>
        </p15:guide>
        <p15:guide id="2" pos="568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51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682D"/>
    <a:srgbClr val="F0932B"/>
    <a:srgbClr val="36E0BE"/>
    <a:srgbClr val="22F4CB"/>
    <a:srgbClr val="FFFFFF"/>
    <a:srgbClr val="F0640F"/>
    <a:srgbClr val="6C4DFF"/>
    <a:srgbClr val="ED9B59"/>
    <a:srgbClr val="4A6FE8"/>
    <a:srgbClr val="3385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5"/>
  </p:normalViewPr>
  <p:slideViewPr>
    <p:cSldViewPr showGuides="1">
      <p:cViewPr varScale="1">
        <p:scale>
          <a:sx n="79" d="100"/>
          <a:sy n="79" d="100"/>
        </p:scale>
        <p:origin x="904" y="216"/>
      </p:cViewPr>
      <p:guideLst>
        <p:guide orient="horz" pos="3320"/>
        <p:guide pos="568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23" d="100"/>
          <a:sy n="123" d="100"/>
        </p:scale>
        <p:origin x="-5028" y="-108"/>
      </p:cViewPr>
      <p:guideLst>
        <p:guide orient="horz" pos="295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A5AF38-C1E3-450B-815A-E310643C3EEF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BEBB8-48CC-4650-90F1-9278BA1D2B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8" name="Shape 10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n-lt"/>
        <a:ea typeface="+mn-ea"/>
        <a:cs typeface="+mn-cs"/>
        <a:sym typeface="Calibri" panose="020F0502020204030204"/>
      </a:defRPr>
    </a:lvl1pPr>
    <a:lvl2pPr indent="228600" defTabSz="457200" latinLnBrk="0">
      <a:defRPr sz="1200">
        <a:latin typeface="+mn-lt"/>
        <a:ea typeface="+mn-ea"/>
        <a:cs typeface="+mn-cs"/>
        <a:sym typeface="Calibri" panose="020F0502020204030204"/>
      </a:defRPr>
    </a:lvl2pPr>
    <a:lvl3pPr indent="457200" defTabSz="457200" latinLnBrk="0">
      <a:defRPr sz="1200">
        <a:latin typeface="+mn-lt"/>
        <a:ea typeface="+mn-ea"/>
        <a:cs typeface="+mn-cs"/>
        <a:sym typeface="Calibri" panose="020F0502020204030204"/>
      </a:defRPr>
    </a:lvl3pPr>
    <a:lvl4pPr indent="685800" defTabSz="457200" latinLnBrk="0">
      <a:defRPr sz="1200">
        <a:latin typeface="+mn-lt"/>
        <a:ea typeface="+mn-ea"/>
        <a:cs typeface="+mn-cs"/>
        <a:sym typeface="Calibri" panose="020F0502020204030204"/>
      </a:defRPr>
    </a:lvl4pPr>
    <a:lvl5pPr indent="914400" defTabSz="457200" latinLnBrk="0">
      <a:defRPr sz="1200">
        <a:latin typeface="+mn-lt"/>
        <a:ea typeface="+mn-ea"/>
        <a:cs typeface="+mn-cs"/>
        <a:sym typeface="Calibri" panose="020F0502020204030204"/>
      </a:defRPr>
    </a:lvl5pPr>
    <a:lvl6pPr indent="1143000" defTabSz="457200" latinLnBrk="0">
      <a:defRPr sz="1200">
        <a:latin typeface="+mn-lt"/>
        <a:ea typeface="+mn-ea"/>
        <a:cs typeface="+mn-cs"/>
        <a:sym typeface="Calibri" panose="020F0502020204030204"/>
      </a:defRPr>
    </a:lvl6pPr>
    <a:lvl7pPr indent="1371600" defTabSz="457200" latinLnBrk="0">
      <a:defRPr sz="1200">
        <a:latin typeface="+mn-lt"/>
        <a:ea typeface="+mn-ea"/>
        <a:cs typeface="+mn-cs"/>
        <a:sym typeface="Calibri" panose="020F0502020204030204"/>
      </a:defRPr>
    </a:lvl7pPr>
    <a:lvl8pPr indent="1600200" defTabSz="457200" latinLnBrk="0">
      <a:defRPr sz="1200">
        <a:latin typeface="+mn-lt"/>
        <a:ea typeface="+mn-ea"/>
        <a:cs typeface="+mn-cs"/>
        <a:sym typeface="Calibri" panose="020F0502020204030204"/>
      </a:defRPr>
    </a:lvl8pPr>
    <a:lvl9pPr indent="1828800" defTabSz="457200" latinLnBrk="0">
      <a:defRPr sz="1200">
        <a:latin typeface="+mn-lt"/>
        <a:ea typeface="+mn-ea"/>
        <a:cs typeface="+mn-cs"/>
        <a:sym typeface="Calibri" panose="020F0502020204030204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ustom Layou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Y:/2026/9月-WorkBuudy开发者沙龙全国行-总表-泽敏-ing/1025-WorkBuudy开发者沙龙-广州站-泽敏-华南区/0-LOGO刷新/PPT/1.jpg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635" y="47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Y:/2026/9月-WorkBuudy开发者沙龙全国行-总表-泽敏-ing/1025-WorkBuudy开发者沙龙-广州站-泽敏-华南区/0-LOGO刷新/PPT/3.jpg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Y:/2026/9月-WorkBuudy开发者沙龙全国行-总表-泽敏-ing/1025-WorkBuudy开发者沙龙-广州站-泽敏-华南区/0-LOGO刷新/PPT/4.jpg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Y:/2026/9月-WorkBuudy开发者沙龙全国行-总表-泽敏-ing/1025-WorkBuudy开发者沙龙-广州站-泽敏-华南区/0-LOGO刷新/PPT/2.jpg2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Y:/2026/9月-WorkBuudy开发者沙龙全国行-总表-泽敏-ing/1025-WorkBuudy开发者沙龙-广州站-泽敏-华南区/0-LOGO刷新/PPT/5.jpg5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Y:/2026/9月-WorkBuudy开发者沙龙全国行-总表-泽敏-ing/1025-WorkBuudy开发者沙龙-广州站-泽敏-华南区/0-LOGO刷新/PPT/1.jpg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635" y="47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文本"/>
          <p:cNvSpPr txBox="1">
            <a:spLocks noGrp="1"/>
          </p:cNvSpPr>
          <p:nvPr>
            <p:ph type="title"/>
          </p:nvPr>
        </p:nvSpPr>
        <p:spPr>
          <a:xfrm>
            <a:off x="1257300" y="548194"/>
            <a:ext cx="15773400" cy="1990189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 anchor="ctr">
            <a:normAutofit/>
          </a:bodyPr>
          <a:lstStyle/>
          <a:p>
            <a:r>
              <a:t>标题文本</a:t>
            </a:r>
          </a:p>
        </p:txBody>
      </p:sp>
      <p:sp>
        <p:nvSpPr>
          <p:cNvPr id="3" name="正文级别 1…"/>
          <p:cNvSpPr txBox="1">
            <a:spLocks noGrp="1"/>
          </p:cNvSpPr>
          <p:nvPr>
            <p:ph type="body" idx="1"/>
          </p:nvPr>
        </p:nvSpPr>
        <p:spPr>
          <a:xfrm>
            <a:off x="1257300" y="2740973"/>
            <a:ext cx="15773400" cy="6533051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normAutofit/>
          </a:bodyPr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4" name="幻灯片编号"/>
          <p:cNvSpPr txBox="1">
            <a:spLocks noGrp="1"/>
          </p:cNvSpPr>
          <p:nvPr>
            <p:ph type="sldNum" sz="quarter" idx="2"/>
          </p:nvPr>
        </p:nvSpPr>
        <p:spPr>
          <a:xfrm>
            <a:off x="16686802" y="9638383"/>
            <a:ext cx="343900" cy="3581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800">
                <a:solidFill>
                  <a:srgbClr val="FFFFFF"/>
                </a:solidFill>
                <a:latin typeface="PingFang SC"/>
                <a:ea typeface="PingFang SC"/>
                <a:cs typeface="PingFang SC"/>
                <a:sym typeface="Calibri" panose="020F0502020204030204"/>
              </a:defRPr>
            </a:lvl1pPr>
          </a:lstStyle>
          <a:p>
            <a:fld id="{86CB4B4D-7CA3-9044-876B-883B54F8677D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</p:sldLayoutIdLst>
  <p:transition spd="med"/>
  <p:txStyles>
    <p:titleStyle>
      <a:lvl1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1pPr>
      <a:lvl2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2pPr>
      <a:lvl3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3pPr>
      <a:lvl4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4pPr>
      <a:lvl5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5pPr>
      <a:lvl6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6pPr>
      <a:lvl7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7pPr>
      <a:lvl8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8pPr>
      <a:lvl9pPr marL="0" marR="0" indent="0" algn="l" defTabSz="13716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defRPr sz="66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 Light" panose="020F0302020204030204"/>
        </a:defRPr>
      </a:lvl9pPr>
    </p:titleStyle>
    <p:bodyStyle>
      <a:lvl1pPr marL="342900" marR="0" indent="-3429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1pPr>
      <a:lvl2pPr marL="1085850" marR="0" indent="-40005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2pPr>
      <a:lvl3pPr marL="1851660" marR="0" indent="-48006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3pPr>
      <a:lvl4pPr marL="25908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4pPr>
      <a:lvl5pPr marL="32766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5pPr>
      <a:lvl6pPr marL="39624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6pPr>
      <a:lvl7pPr marL="46482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7pPr>
      <a:lvl8pPr marL="53340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8pPr>
      <a:lvl9pPr marL="6019800" marR="0" indent="-533400" algn="l" defTabSz="1371600" rtl="0" latinLnBrk="0">
        <a:lnSpc>
          <a:spcPct val="90000"/>
        </a:lnSpc>
        <a:spcBef>
          <a:spcPts val="1500"/>
        </a:spcBef>
        <a:spcAft>
          <a:spcPts val="0"/>
        </a:spcAft>
        <a:buClrTx/>
        <a:buSzPct val="100000"/>
        <a:buFont typeface="Arial" panose="020B0604020202020204"/>
        <a:buChar char="•"/>
        <a:defRPr sz="4200" b="0" i="0" u="none" strike="noStrike" cap="none" spc="0" baseline="0">
          <a:ln>
            <a:noFill/>
          </a:ln>
          <a:solidFill>
            <a:srgbClr val="FFFFFF"/>
          </a:solidFill>
          <a:uFillTx/>
          <a:latin typeface="PingFang SC"/>
          <a:ea typeface="PingFang SC"/>
          <a:cs typeface="PingFang SC"/>
          <a:sym typeface="Calibri" panose="020F0502020204030204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PingFang SC"/>
          <a:ea typeface="PingFang SC"/>
          <a:cs typeface="PingFang SC"/>
          <a:sym typeface="Calibri" panose="020F050202020403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45E00D6-EA74-A1E9-8195-90D0F1C81337}"/>
              </a:ext>
            </a:extLst>
          </p:cNvPr>
          <p:cNvSpPr/>
          <p:nvPr/>
        </p:nvSpPr>
        <p:spPr>
          <a:xfrm>
            <a:off x="1078992" y="1572768"/>
            <a:ext cx="10972800" cy="4572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spc="14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 · AGENT RUNTIME · ENTERPRISE WORKFLOW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1E8F6A1-ED06-F0F9-41B3-742B2B6F3640}"/>
              </a:ext>
            </a:extLst>
          </p:cNvPr>
          <p:cNvSpPr/>
          <p:nvPr/>
        </p:nvSpPr>
        <p:spPr>
          <a:xfrm>
            <a:off x="1078992" y="2331720"/>
            <a:ext cx="11430000" cy="32004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</a:pPr>
            <a:r>
              <a:rPr sz="6400" b="1">
                <a:solidFill>
                  <a:srgbClr val="22F4CB"/>
                </a:solidFill>
                <a:latin typeface="PingFang SC"/>
                <a:ea typeface="PingFang SC"/>
                <a:cs typeface="PingFang SC"/>
              </a:rPr>
              <a:t>从 Vibe 到 Harness</a:t>
            </a:r>
          </a:p>
          <a:p>
            <a:pPr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</a:pPr>
            <a:r>
              <a:rPr sz="4200" b="1">
                <a:solidFill>
                  <a:srgbClr val="22F4CB"/>
                </a:solidFill>
                <a:latin typeface="PingFang SC"/>
                <a:ea typeface="PingFang SC"/>
                <a:cs typeface="PingFang SC"/>
              </a:rPr>
              <a:t>Agent Runtime 驱动的</a:t>
            </a:r>
          </a:p>
          <a:p>
            <a:pPr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</a:pPr>
            <a:r>
              <a:rPr sz="4200" b="1">
                <a:solidFill>
                  <a:srgbClr val="22F4CB"/>
                </a:solidFill>
                <a:latin typeface="PingFang SC"/>
                <a:ea typeface="PingFang SC"/>
                <a:cs typeface="PingFang SC"/>
              </a:rPr>
              <a:t>下一代企业工作流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01478D2-272F-2CD5-F2FA-F63DA8BC080A}"/>
              </a:ext>
            </a:extLst>
          </p:cNvPr>
          <p:cNvSpPr/>
          <p:nvPr/>
        </p:nvSpPr>
        <p:spPr>
          <a:xfrm>
            <a:off x="1078992" y="5879592"/>
            <a:ext cx="11064240" cy="77724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 Coding Agent 到企业级 Work Runtime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3CD0978D-4133-E621-6C07-FCE21BEE469F}"/>
              </a:ext>
            </a:extLst>
          </p:cNvPr>
          <p:cNvSpPr/>
          <p:nvPr/>
        </p:nvSpPr>
        <p:spPr>
          <a:xfrm>
            <a:off x="1078992" y="7150608"/>
            <a:ext cx="1656296" cy="640080"/>
          </a:xfrm>
          <a:prstGeom prst="roundRect">
            <a:avLst/>
          </a:prstGeom>
          <a:noFill/>
          <a:ln w="1270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Kinfey Lo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F696C05-39A6-7CE7-DBCC-9DB1AA8EFF87}"/>
              </a:ext>
            </a:extLst>
          </p:cNvPr>
          <p:cNvSpPr/>
          <p:nvPr/>
        </p:nvSpPr>
        <p:spPr>
          <a:xfrm>
            <a:off x="1078992" y="8759952"/>
            <a:ext cx="10332720" cy="438912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原创技术内容｜非任何第三方厂商官方材料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2A1CA799-7C7A-9B87-A84A-96ACDA189CF5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OPENING QUESTION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0314FD3-5FCF-0867-3F82-EEADA869CC21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当代码变快，业务为何仍然变慢？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1C09510C-E595-29E3-4B9F-BDE2F9FB63B9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瓶颈已经从“生成”移动到跨系统交付、验收与治理。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581D727-04A0-E566-2870-9451AA11A2E8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02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E1D6B58-C68E-BA5E-A3C7-2E39861AF03B}"/>
              </a:ext>
            </a:extLst>
          </p:cNvPr>
          <p:cNvSpPr/>
          <p:nvPr/>
        </p:nvSpPr>
        <p:spPr>
          <a:xfrm>
            <a:off x="1409767" y="3757840"/>
            <a:ext cx="7956480" cy="196596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4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代码生成速度 ↑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4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不等于交付吞吐 ↑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7" name="Arrow: Right 66">
            <a:extLst>
              <a:ext uri="{FF2B5EF4-FFF2-40B4-BE49-F238E27FC236}">
                <a16:creationId xmlns:a16="http://schemas.microsoft.com/office/drawing/2014/main" id="{658ACC4F-54A2-DD42-ED9C-4B0697DCB9C4}"/>
              </a:ext>
            </a:extLst>
          </p:cNvPr>
          <p:cNvSpPr/>
          <p:nvPr/>
        </p:nvSpPr>
        <p:spPr>
          <a:xfrm>
            <a:off x="8911591" y="4065040"/>
            <a:ext cx="1349760" cy="537600"/>
          </a:xfrm>
          <a:prstGeom prst="rightArrow">
            <a:avLst/>
          </a:prstGeom>
          <a:solidFill>
            <a:srgbClr val="6C4DFF">
              <a:alpha val="92000"/>
            </a:srgbClr>
          </a:solidFill>
          <a:ln w="12700">
            <a:solidFill>
              <a:srgbClr val="6C4DF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6B9975AB-F130-ABE2-8CA0-F47ECF699E8A}"/>
              </a:ext>
            </a:extLst>
          </p:cNvPr>
          <p:cNvSpPr/>
          <p:nvPr/>
        </p:nvSpPr>
        <p:spPr>
          <a:xfrm>
            <a:off x="10616551" y="3501840"/>
            <a:ext cx="5541120" cy="140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上下文碎片化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需求、文件、数据与沟通记录分散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D1469744-C9D2-14DB-535F-B12661A310A0}"/>
              </a:ext>
            </a:extLst>
          </p:cNvPr>
          <p:cNvSpPr/>
          <p:nvPr/>
        </p:nvSpPr>
        <p:spPr>
          <a:xfrm>
            <a:off x="10616551" y="5165840"/>
            <a:ext cx="5541120" cy="140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执行链未闭环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生成之后仍需人工搬运、校验与写回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9A9AC34E-D366-88A3-1B6D-720BCFFE7688}"/>
              </a:ext>
            </a:extLst>
          </p:cNvPr>
          <p:cNvSpPr/>
          <p:nvPr/>
        </p:nvSpPr>
        <p:spPr>
          <a:xfrm>
            <a:off x="10616551" y="6829840"/>
            <a:ext cx="5541120" cy="140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控制面缺失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身份、权限、审计、恢复与评测未平台化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>
            <a:extLst>
              <a:ext uri="{FF2B5EF4-FFF2-40B4-BE49-F238E27FC236}">
                <a16:creationId xmlns:a16="http://schemas.microsoft.com/office/drawing/2014/main" id="{EB0E5BA4-599C-B7F5-FE53-D42ED438283D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CORE THESIS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562BB89E-CFCB-35B5-8B9F-60359226377B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Agent = Model + Harness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6D404A21-C3CB-4267-C91E-471B63EDEE1B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企业价值不只来自模型能力，更取决于 Runtime 是否让任务持续、受控、可恢复、可审计地运行。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1ADAF9B9-1E7A-A302-2B7A-37EC5DEA06B9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</a:t>
            </a:r>
          </a:p>
        </p:txBody>
      </p:sp>
      <p:sp>
        <p:nvSpPr>
          <p:cNvPr id="151" name="Rectangle: Rounded Corners 150">
            <a:extLst>
              <a:ext uri="{FF2B5EF4-FFF2-40B4-BE49-F238E27FC236}">
                <a16:creationId xmlns:a16="http://schemas.microsoft.com/office/drawing/2014/main" id="{AAA44021-2A81-520D-74EF-B450A63956D4}"/>
              </a:ext>
            </a:extLst>
          </p:cNvPr>
          <p:cNvSpPr/>
          <p:nvPr/>
        </p:nvSpPr>
        <p:spPr>
          <a:xfrm>
            <a:off x="1665511" y="3821840"/>
            <a:ext cx="14705280" cy="275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D28A35C0-A691-15D9-44C8-1D87FD84C881}"/>
              </a:ext>
            </a:extLst>
          </p:cNvPr>
          <p:cNvSpPr/>
          <p:nvPr/>
        </p:nvSpPr>
        <p:spPr>
          <a:xfrm>
            <a:off x="2233831" y="4333840"/>
            <a:ext cx="3694080" cy="89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19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MODEL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FB30D4C7-3991-E8B9-FBA2-13CF9D264B5D}"/>
              </a:ext>
            </a:extLst>
          </p:cNvPr>
          <p:cNvSpPr/>
          <p:nvPr/>
        </p:nvSpPr>
        <p:spPr>
          <a:xfrm>
            <a:off x="6212071" y="4333840"/>
            <a:ext cx="852480" cy="89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+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C9041D6E-B378-30FB-CC24-83286C01664B}"/>
              </a:ext>
            </a:extLst>
          </p:cNvPr>
          <p:cNvSpPr/>
          <p:nvPr/>
        </p:nvSpPr>
        <p:spPr>
          <a:xfrm>
            <a:off x="7419751" y="4333840"/>
            <a:ext cx="4120320" cy="89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19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HARNESS</a:t>
            </a: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114416CE-0865-F129-20AF-706B985D98A9}"/>
              </a:ext>
            </a:extLst>
          </p:cNvPr>
          <p:cNvSpPr/>
          <p:nvPr/>
        </p:nvSpPr>
        <p:spPr>
          <a:xfrm>
            <a:off x="11966311" y="4333840"/>
            <a:ext cx="852480" cy="89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=</a:t>
            </a: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66F1F295-81EE-D341-9342-78A6B5C893A4}"/>
              </a:ext>
            </a:extLst>
          </p:cNvPr>
          <p:cNvSpPr/>
          <p:nvPr/>
        </p:nvSpPr>
        <p:spPr>
          <a:xfrm>
            <a:off x="13031911" y="4231440"/>
            <a:ext cx="2926080" cy="110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AGENT</a:t>
            </a:r>
          </a:p>
        </p:txBody>
      </p:sp>
      <p:sp>
        <p:nvSpPr>
          <p:cNvPr id="256" name="Rectangle: Rounded Corners 255">
            <a:extLst>
              <a:ext uri="{FF2B5EF4-FFF2-40B4-BE49-F238E27FC236}">
                <a16:creationId xmlns:a16="http://schemas.microsoft.com/office/drawing/2014/main" id="{68D3FAA9-176E-82B8-0803-66F0724C465A}"/>
              </a:ext>
            </a:extLst>
          </p:cNvPr>
          <p:cNvSpPr/>
          <p:nvPr/>
        </p:nvSpPr>
        <p:spPr>
          <a:xfrm>
            <a:off x="2233831" y="7239440"/>
            <a:ext cx="269952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持续</a:t>
            </a:r>
          </a:p>
        </p:txBody>
      </p:sp>
      <p:sp>
        <p:nvSpPr>
          <p:cNvPr id="277" name="Rectangle: Rounded Corners 276">
            <a:extLst>
              <a:ext uri="{FF2B5EF4-FFF2-40B4-BE49-F238E27FC236}">
                <a16:creationId xmlns:a16="http://schemas.microsoft.com/office/drawing/2014/main" id="{FF651BD8-32B8-7794-5944-4907C50471B9}"/>
              </a:ext>
            </a:extLst>
          </p:cNvPr>
          <p:cNvSpPr/>
          <p:nvPr/>
        </p:nvSpPr>
        <p:spPr>
          <a:xfrm>
            <a:off x="5643751" y="7239440"/>
            <a:ext cx="269952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受控</a:t>
            </a:r>
          </a:p>
        </p:txBody>
      </p:sp>
      <p:sp>
        <p:nvSpPr>
          <p:cNvPr id="299" name="Rectangle: Rounded Corners 298">
            <a:extLst>
              <a:ext uri="{FF2B5EF4-FFF2-40B4-BE49-F238E27FC236}">
                <a16:creationId xmlns:a16="http://schemas.microsoft.com/office/drawing/2014/main" id="{02DB0F77-455E-3B42-0BCF-3DFB65C91D26}"/>
              </a:ext>
            </a:extLst>
          </p:cNvPr>
          <p:cNvSpPr/>
          <p:nvPr/>
        </p:nvSpPr>
        <p:spPr>
          <a:xfrm>
            <a:off x="9053671" y="7239440"/>
            <a:ext cx="269952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可恢复</a:t>
            </a:r>
          </a:p>
        </p:txBody>
      </p:sp>
      <p:sp>
        <p:nvSpPr>
          <p:cNvPr id="322" name="Rectangle: Rounded Corners 321">
            <a:extLst>
              <a:ext uri="{FF2B5EF4-FFF2-40B4-BE49-F238E27FC236}">
                <a16:creationId xmlns:a16="http://schemas.microsoft.com/office/drawing/2014/main" id="{19BBB8F8-448E-DB74-34FC-768B974952E8}"/>
              </a:ext>
            </a:extLst>
          </p:cNvPr>
          <p:cNvSpPr/>
          <p:nvPr/>
        </p:nvSpPr>
        <p:spPr>
          <a:xfrm>
            <a:off x="12463591" y="7239440"/>
            <a:ext cx="269952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可审计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Rectangle 345">
            <a:extLst>
              <a:ext uri="{FF2B5EF4-FFF2-40B4-BE49-F238E27FC236}">
                <a16:creationId xmlns:a16="http://schemas.microsoft.com/office/drawing/2014/main" id="{1B88872C-E844-9A23-A326-48003A5A89F8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AGENDA</a:t>
            </a:r>
          </a:p>
        </p:txBody>
      </p:sp>
      <p:sp>
        <p:nvSpPr>
          <p:cNvPr id="371" name="Rectangle 370">
            <a:extLst>
              <a:ext uri="{FF2B5EF4-FFF2-40B4-BE49-F238E27FC236}">
                <a16:creationId xmlns:a16="http://schemas.microsoft.com/office/drawing/2014/main" id="{24188BF4-EA13-C322-4854-D6796F3D5CD2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四个问题，一条主线</a:t>
            </a:r>
          </a:p>
        </p:txBody>
      </p:sp>
      <p:sp>
        <p:nvSpPr>
          <p:cNvPr id="397" name="Rectangle 396">
            <a:extLst>
              <a:ext uri="{FF2B5EF4-FFF2-40B4-BE49-F238E27FC236}">
                <a16:creationId xmlns:a16="http://schemas.microsoft.com/office/drawing/2014/main" id="{A780317B-5D6F-E948-87A5-8D176C094088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从探索速度，走向可验收、可治理、可规模化的企业工作流。</a:t>
            </a:r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0DC9B42A-5A52-C009-95DD-FF52558BF2FE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</a:t>
            </a:r>
          </a:p>
        </p:txBody>
      </p:sp>
      <p:sp>
        <p:nvSpPr>
          <p:cNvPr id="452" name="Rectangle: Rounded Corners 451">
            <a:extLst>
              <a:ext uri="{FF2B5EF4-FFF2-40B4-BE49-F238E27FC236}">
                <a16:creationId xmlns:a16="http://schemas.microsoft.com/office/drawing/2014/main" id="{CD1FDCBC-2B3B-F95C-86A7-9A6E4DBD1B92}"/>
              </a:ext>
            </a:extLst>
          </p:cNvPr>
          <p:cNvSpPr/>
          <p:nvPr/>
        </p:nvSpPr>
        <p:spPr>
          <a:xfrm>
            <a:off x="1310311" y="3821840"/>
            <a:ext cx="369408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81" name="Rectangle: Rounded Corners 480">
            <a:extLst>
              <a:ext uri="{FF2B5EF4-FFF2-40B4-BE49-F238E27FC236}">
                <a16:creationId xmlns:a16="http://schemas.microsoft.com/office/drawing/2014/main" id="{CFC59312-2802-827A-CAA7-76E2519B7F94}"/>
              </a:ext>
            </a:extLst>
          </p:cNvPr>
          <p:cNvSpPr/>
          <p:nvPr/>
        </p:nvSpPr>
        <p:spPr>
          <a:xfrm>
            <a:off x="1566055" y="4077839"/>
            <a:ext cx="92352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01</a:t>
            </a:r>
          </a:p>
        </p:txBody>
      </p:sp>
      <p:sp>
        <p:nvSpPr>
          <p:cNvPr id="511" name="Rectangle 510">
            <a:extLst>
              <a:ext uri="{FF2B5EF4-FFF2-40B4-BE49-F238E27FC236}">
                <a16:creationId xmlns:a16="http://schemas.microsoft.com/office/drawing/2014/main" id="{42BE2E9B-8173-FE48-718A-BB4F4F097180}"/>
              </a:ext>
            </a:extLst>
          </p:cNvPr>
          <p:cNvSpPr/>
          <p:nvPr/>
        </p:nvSpPr>
        <p:spPr>
          <a:xfrm>
            <a:off x="1566055" y="5101840"/>
            <a:ext cx="3125760" cy="10972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7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Vibe → Spec → Harness</a:t>
            </a:r>
          </a:p>
        </p:txBody>
      </p:sp>
      <p:sp>
        <p:nvSpPr>
          <p:cNvPr id="542" name="Rectangle 541">
            <a:extLst>
              <a:ext uri="{FF2B5EF4-FFF2-40B4-BE49-F238E27FC236}">
                <a16:creationId xmlns:a16="http://schemas.microsoft.com/office/drawing/2014/main" id="{06F7B886-3A75-A3DA-FC17-8FD9C56BCBFB}"/>
              </a:ext>
            </a:extLst>
          </p:cNvPr>
          <p:cNvSpPr/>
          <p:nvPr/>
        </p:nvSpPr>
        <p:spPr>
          <a:xfrm>
            <a:off x="1566055" y="6343440"/>
            <a:ext cx="3125760" cy="1088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从灵感到契约，再到可运行系统</a:t>
            </a:r>
          </a:p>
        </p:txBody>
      </p:sp>
      <p:sp>
        <p:nvSpPr>
          <p:cNvPr id="574" name="Rectangle: Rounded Corners 573">
            <a:extLst>
              <a:ext uri="{FF2B5EF4-FFF2-40B4-BE49-F238E27FC236}">
                <a16:creationId xmlns:a16="http://schemas.microsoft.com/office/drawing/2014/main" id="{EF9D1280-E493-0FA0-CD3F-A313807EFD19}"/>
              </a:ext>
            </a:extLst>
          </p:cNvPr>
          <p:cNvSpPr/>
          <p:nvPr/>
        </p:nvSpPr>
        <p:spPr>
          <a:xfrm>
            <a:off x="5402215" y="3821840"/>
            <a:ext cx="369408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07" name="Rectangle: Rounded Corners 606">
            <a:extLst>
              <a:ext uri="{FF2B5EF4-FFF2-40B4-BE49-F238E27FC236}">
                <a16:creationId xmlns:a16="http://schemas.microsoft.com/office/drawing/2014/main" id="{742D968C-C326-97D3-09C4-4EB9B990CCC1}"/>
              </a:ext>
            </a:extLst>
          </p:cNvPr>
          <p:cNvSpPr/>
          <p:nvPr/>
        </p:nvSpPr>
        <p:spPr>
          <a:xfrm>
            <a:off x="5657959" y="4077839"/>
            <a:ext cx="92352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02</a:t>
            </a:r>
          </a:p>
        </p:txBody>
      </p:sp>
      <p:sp>
        <p:nvSpPr>
          <p:cNvPr id="641" name="Rectangle 640">
            <a:extLst>
              <a:ext uri="{FF2B5EF4-FFF2-40B4-BE49-F238E27FC236}">
                <a16:creationId xmlns:a16="http://schemas.microsoft.com/office/drawing/2014/main" id="{410BC9F9-BF2D-2375-C969-F0C8E9D0207D}"/>
              </a:ext>
            </a:extLst>
          </p:cNvPr>
          <p:cNvSpPr/>
          <p:nvPr/>
        </p:nvSpPr>
        <p:spPr>
          <a:xfrm>
            <a:off x="5657959" y="5101840"/>
            <a:ext cx="3125760" cy="10972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7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Coding Agent → Work Agent</a:t>
            </a:r>
          </a:p>
        </p:txBody>
      </p:sp>
      <p:sp>
        <p:nvSpPr>
          <p:cNvPr id="676" name="Rectangle 675">
            <a:extLst>
              <a:ext uri="{FF2B5EF4-FFF2-40B4-BE49-F238E27FC236}">
                <a16:creationId xmlns:a16="http://schemas.microsoft.com/office/drawing/2014/main" id="{7B84F518-7772-A8A0-6444-86C4761D1AA4}"/>
              </a:ext>
            </a:extLst>
          </p:cNvPr>
          <p:cNvSpPr/>
          <p:nvPr/>
        </p:nvSpPr>
        <p:spPr>
          <a:xfrm>
            <a:off x="5657959" y="6343440"/>
            <a:ext cx="3125760" cy="1088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能力边界从代码扩展到业务结果</a:t>
            </a:r>
          </a:p>
        </p:txBody>
      </p:sp>
      <p:sp>
        <p:nvSpPr>
          <p:cNvPr id="712" name="Rectangle: Rounded Corners 711">
            <a:extLst>
              <a:ext uri="{FF2B5EF4-FFF2-40B4-BE49-F238E27FC236}">
                <a16:creationId xmlns:a16="http://schemas.microsoft.com/office/drawing/2014/main" id="{C79C3112-C33F-FE59-5EDA-2A9F9EF41024}"/>
              </a:ext>
            </a:extLst>
          </p:cNvPr>
          <p:cNvSpPr/>
          <p:nvPr/>
        </p:nvSpPr>
        <p:spPr>
          <a:xfrm>
            <a:off x="9494119" y="3821840"/>
            <a:ext cx="369408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49" name="Rectangle: Rounded Corners 748">
            <a:extLst>
              <a:ext uri="{FF2B5EF4-FFF2-40B4-BE49-F238E27FC236}">
                <a16:creationId xmlns:a16="http://schemas.microsoft.com/office/drawing/2014/main" id="{ED97F96A-F5BE-2DCE-EC12-3B0F3212DC48}"/>
              </a:ext>
            </a:extLst>
          </p:cNvPr>
          <p:cNvSpPr/>
          <p:nvPr/>
        </p:nvSpPr>
        <p:spPr>
          <a:xfrm>
            <a:off x="9749863" y="4077839"/>
            <a:ext cx="92352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</a:t>
            </a:r>
          </a:p>
        </p:txBody>
      </p:sp>
      <p:sp>
        <p:nvSpPr>
          <p:cNvPr id="787" name="Rectangle 786">
            <a:extLst>
              <a:ext uri="{FF2B5EF4-FFF2-40B4-BE49-F238E27FC236}">
                <a16:creationId xmlns:a16="http://schemas.microsoft.com/office/drawing/2014/main" id="{DAEEDDD9-2868-497E-FADE-9386F118CD3A}"/>
              </a:ext>
            </a:extLst>
          </p:cNvPr>
          <p:cNvSpPr/>
          <p:nvPr/>
        </p:nvSpPr>
        <p:spPr>
          <a:xfrm>
            <a:off x="9749863" y="5101840"/>
            <a:ext cx="3125760" cy="10972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7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Runtime 选择 → WorkBuddy</a:t>
            </a:r>
          </a:p>
        </p:txBody>
      </p:sp>
      <p:sp>
        <p:nvSpPr>
          <p:cNvPr id="826" name="Rectangle 825">
            <a:extLst>
              <a:ext uri="{FF2B5EF4-FFF2-40B4-BE49-F238E27FC236}">
                <a16:creationId xmlns:a16="http://schemas.microsoft.com/office/drawing/2014/main" id="{0DA2A2CD-4C84-068D-7731-DA41009D76FE}"/>
              </a:ext>
            </a:extLst>
          </p:cNvPr>
          <p:cNvSpPr/>
          <p:nvPr/>
        </p:nvSpPr>
        <p:spPr>
          <a:xfrm>
            <a:off x="9749863" y="6343440"/>
            <a:ext cx="3125760" cy="1088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中立比较能力抽象，明确企业定位</a:t>
            </a:r>
          </a:p>
        </p:txBody>
      </p:sp>
      <p:sp>
        <p:nvSpPr>
          <p:cNvPr id="866" name="Rectangle: Rounded Corners 865">
            <a:extLst>
              <a:ext uri="{FF2B5EF4-FFF2-40B4-BE49-F238E27FC236}">
                <a16:creationId xmlns:a16="http://schemas.microsoft.com/office/drawing/2014/main" id="{21B67616-8FB9-B1F1-C6C6-1265A7F28CDA}"/>
              </a:ext>
            </a:extLst>
          </p:cNvPr>
          <p:cNvSpPr/>
          <p:nvPr/>
        </p:nvSpPr>
        <p:spPr>
          <a:xfrm>
            <a:off x="13586023" y="3821840"/>
            <a:ext cx="369408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07" name="Rectangle: Rounded Corners 906">
            <a:extLst>
              <a:ext uri="{FF2B5EF4-FFF2-40B4-BE49-F238E27FC236}">
                <a16:creationId xmlns:a16="http://schemas.microsoft.com/office/drawing/2014/main" id="{77BB0756-61E5-A261-D143-2EE9C54BA738}"/>
              </a:ext>
            </a:extLst>
          </p:cNvPr>
          <p:cNvSpPr/>
          <p:nvPr/>
        </p:nvSpPr>
        <p:spPr>
          <a:xfrm>
            <a:off x="13841767" y="4077839"/>
            <a:ext cx="92352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</a:t>
            </a:r>
          </a:p>
        </p:txBody>
      </p:sp>
      <p:sp>
        <p:nvSpPr>
          <p:cNvPr id="949" name="Rectangle 948">
            <a:extLst>
              <a:ext uri="{FF2B5EF4-FFF2-40B4-BE49-F238E27FC236}">
                <a16:creationId xmlns:a16="http://schemas.microsoft.com/office/drawing/2014/main" id="{CB923EF1-0F4D-625F-9C59-B629C1E6225A}"/>
              </a:ext>
            </a:extLst>
          </p:cNvPr>
          <p:cNvSpPr/>
          <p:nvPr/>
        </p:nvSpPr>
        <p:spPr>
          <a:xfrm>
            <a:off x="13841767" y="5101840"/>
            <a:ext cx="3125760" cy="10972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场景 → 规模化</a:t>
            </a:r>
          </a:p>
        </p:txBody>
      </p:sp>
      <p:sp>
        <p:nvSpPr>
          <p:cNvPr id="992" name="Rectangle 991">
            <a:extLst>
              <a:ext uri="{FF2B5EF4-FFF2-40B4-BE49-F238E27FC236}">
                <a16:creationId xmlns:a16="http://schemas.microsoft.com/office/drawing/2014/main" id="{D6573CAC-6D25-A47C-7155-AAD608455F77}"/>
              </a:ext>
            </a:extLst>
          </p:cNvPr>
          <p:cNvSpPr/>
          <p:nvPr/>
        </p:nvSpPr>
        <p:spPr>
          <a:xfrm>
            <a:off x="13841767" y="6343440"/>
            <a:ext cx="3125760" cy="1088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用真实工作流证明价值并建立治理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" name="Rectangle 1320">
            <a:extLst>
              <a:ext uri="{FF2B5EF4-FFF2-40B4-BE49-F238E27FC236}">
                <a16:creationId xmlns:a16="http://schemas.microsoft.com/office/drawing/2014/main" id="{7CD1FB68-48D8-283E-16A0-CA33AB9188AC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01 · 基本概念</a:t>
            </a:r>
          </a:p>
        </p:txBody>
      </p:sp>
      <p:sp>
        <p:nvSpPr>
          <p:cNvPr id="1372" name="Rectangle 1371">
            <a:extLst>
              <a:ext uri="{FF2B5EF4-FFF2-40B4-BE49-F238E27FC236}">
                <a16:creationId xmlns:a16="http://schemas.microsoft.com/office/drawing/2014/main" id="{A41F3B0D-345B-84B0-63A6-C307FF914272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Vibe Coding 的优势，是把意图快速变成可运行结果</a:t>
            </a:r>
          </a:p>
        </p:txBody>
      </p:sp>
      <p:sp>
        <p:nvSpPr>
          <p:cNvPr id="1424" name="Rectangle 1423">
            <a:extLst>
              <a:ext uri="{FF2B5EF4-FFF2-40B4-BE49-F238E27FC236}">
                <a16:creationId xmlns:a16="http://schemas.microsoft.com/office/drawing/2014/main" id="{ACEBB3FD-BFE2-E6FB-42D6-94A9C45DDBAD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适合低风险探索、原型验证与个人工具；企业生产仍需补齐约束。</a:t>
            </a:r>
          </a:p>
        </p:txBody>
      </p:sp>
      <p:sp>
        <p:nvSpPr>
          <p:cNvPr id="1477" name="Rectangle 1476">
            <a:extLst>
              <a:ext uri="{FF2B5EF4-FFF2-40B4-BE49-F238E27FC236}">
                <a16:creationId xmlns:a16="http://schemas.microsoft.com/office/drawing/2014/main" id="{969BB222-20DA-7406-E12B-34D8E23E2EFC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06</a:t>
            </a:r>
          </a:p>
        </p:txBody>
      </p:sp>
      <p:sp>
        <p:nvSpPr>
          <p:cNvPr id="1531" name="Rectangle: Rounded Corners 1530">
            <a:extLst>
              <a:ext uri="{FF2B5EF4-FFF2-40B4-BE49-F238E27FC236}">
                <a16:creationId xmlns:a16="http://schemas.microsoft.com/office/drawing/2014/main" id="{22B7597D-B3F9-6342-7578-DD2AA68CB2D7}"/>
              </a:ext>
            </a:extLst>
          </p:cNvPr>
          <p:cNvSpPr/>
          <p:nvPr/>
        </p:nvSpPr>
        <p:spPr>
          <a:xfrm>
            <a:off x="1523431" y="4333840"/>
            <a:ext cx="33388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PROMPT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表达意图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86" name="Arrow: Right 1585">
            <a:extLst>
              <a:ext uri="{FF2B5EF4-FFF2-40B4-BE49-F238E27FC236}">
                <a16:creationId xmlns:a16="http://schemas.microsoft.com/office/drawing/2014/main" id="{3B47476B-6720-D88F-C3A6-C991284736E6}"/>
              </a:ext>
            </a:extLst>
          </p:cNvPr>
          <p:cNvSpPr/>
          <p:nvPr/>
        </p:nvSpPr>
        <p:spPr>
          <a:xfrm>
            <a:off x="4933351" y="4973840"/>
            <a:ext cx="568320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42" name="Rectangle: Rounded Corners 1641">
            <a:extLst>
              <a:ext uri="{FF2B5EF4-FFF2-40B4-BE49-F238E27FC236}">
                <a16:creationId xmlns:a16="http://schemas.microsoft.com/office/drawing/2014/main" id="{BB5AE8DD-49F6-51A5-02E4-3F472A596D06}"/>
              </a:ext>
            </a:extLst>
          </p:cNvPr>
          <p:cNvSpPr/>
          <p:nvPr/>
        </p:nvSpPr>
        <p:spPr>
          <a:xfrm>
            <a:off x="5572711" y="4333840"/>
            <a:ext cx="33388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RUN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生成并运行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99" name="Arrow: Right 1698">
            <a:extLst>
              <a:ext uri="{FF2B5EF4-FFF2-40B4-BE49-F238E27FC236}">
                <a16:creationId xmlns:a16="http://schemas.microsoft.com/office/drawing/2014/main" id="{5BE327BB-45E3-AD68-529E-DE3838F32244}"/>
              </a:ext>
            </a:extLst>
          </p:cNvPr>
          <p:cNvSpPr/>
          <p:nvPr/>
        </p:nvSpPr>
        <p:spPr>
          <a:xfrm>
            <a:off x="8982631" y="4973840"/>
            <a:ext cx="568320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57" name="Rectangle: Rounded Corners 1756">
            <a:extLst>
              <a:ext uri="{FF2B5EF4-FFF2-40B4-BE49-F238E27FC236}">
                <a16:creationId xmlns:a16="http://schemas.microsoft.com/office/drawing/2014/main" id="{1C8285E8-2904-72D6-9188-02847A5D3C6C}"/>
              </a:ext>
            </a:extLst>
          </p:cNvPr>
          <p:cNvSpPr/>
          <p:nvPr/>
        </p:nvSpPr>
        <p:spPr>
          <a:xfrm>
            <a:off x="9621991" y="4333840"/>
            <a:ext cx="33388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OBSERVE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观察结果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16" name="Arrow: Right 1815">
            <a:extLst>
              <a:ext uri="{FF2B5EF4-FFF2-40B4-BE49-F238E27FC236}">
                <a16:creationId xmlns:a16="http://schemas.microsoft.com/office/drawing/2014/main" id="{2DCF5CBD-4AE3-D449-EF04-BD366ADA7615}"/>
              </a:ext>
            </a:extLst>
          </p:cNvPr>
          <p:cNvSpPr/>
          <p:nvPr/>
        </p:nvSpPr>
        <p:spPr>
          <a:xfrm>
            <a:off x="13031911" y="4973840"/>
            <a:ext cx="568320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76" name="Rectangle: Rounded Corners 1875">
            <a:extLst>
              <a:ext uri="{FF2B5EF4-FFF2-40B4-BE49-F238E27FC236}">
                <a16:creationId xmlns:a16="http://schemas.microsoft.com/office/drawing/2014/main" id="{52864F04-7510-DD9C-C62C-AE615A94051C}"/>
              </a:ext>
            </a:extLst>
          </p:cNvPr>
          <p:cNvSpPr/>
          <p:nvPr/>
        </p:nvSpPr>
        <p:spPr>
          <a:xfrm>
            <a:off x="13671271" y="4333840"/>
            <a:ext cx="33388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ITERATE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继续调整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937" name="Rectangle: Rounded Corners 1936">
            <a:extLst>
              <a:ext uri="{FF2B5EF4-FFF2-40B4-BE49-F238E27FC236}">
                <a16:creationId xmlns:a16="http://schemas.microsoft.com/office/drawing/2014/main" id="{75C5ECAE-C56F-93F7-DC09-DA8B0F7A6775}"/>
              </a:ext>
            </a:extLst>
          </p:cNvPr>
          <p:cNvSpPr/>
          <p:nvPr/>
        </p:nvSpPr>
        <p:spPr>
          <a:xfrm>
            <a:off x="5245927" y="7213840"/>
            <a:ext cx="760128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快，是探索方式；不是自动获得生产确定性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9" name="Rectangle 1998">
            <a:extLst>
              <a:ext uri="{FF2B5EF4-FFF2-40B4-BE49-F238E27FC236}">
                <a16:creationId xmlns:a16="http://schemas.microsoft.com/office/drawing/2014/main" id="{265A8736-B3C0-7AA0-9BEE-8CA9667BB32C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01 · 基本概念</a:t>
            </a:r>
          </a:p>
        </p:txBody>
      </p:sp>
      <p:sp>
        <p:nvSpPr>
          <p:cNvPr id="2062" name="Rectangle 2061">
            <a:extLst>
              <a:ext uri="{FF2B5EF4-FFF2-40B4-BE49-F238E27FC236}">
                <a16:creationId xmlns:a16="http://schemas.microsoft.com/office/drawing/2014/main" id="{A3EE73D5-D650-00B1-AEA6-8BD0534C120B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企业交付需要把“快”升级为“可复现”</a:t>
            </a:r>
          </a:p>
        </p:txBody>
      </p:sp>
      <p:sp>
        <p:nvSpPr>
          <p:cNvPr id="2126" name="Rectangle 2125">
            <a:extLst>
              <a:ext uri="{FF2B5EF4-FFF2-40B4-BE49-F238E27FC236}">
                <a16:creationId xmlns:a16="http://schemas.microsoft.com/office/drawing/2014/main" id="{77DC8534-ADB5-F145-CE64-4D2115FD04E1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Vibe 强在快速探索；生产系统还要回答：谁批准、如何验证、失败怎样恢复。</a:t>
            </a:r>
          </a:p>
        </p:txBody>
      </p:sp>
      <p:sp>
        <p:nvSpPr>
          <p:cNvPr id="2191" name="Rectangle 2190">
            <a:extLst>
              <a:ext uri="{FF2B5EF4-FFF2-40B4-BE49-F238E27FC236}">
                <a16:creationId xmlns:a16="http://schemas.microsoft.com/office/drawing/2014/main" id="{BD42813D-A216-4D99-055E-51F2592EDBFC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07</a:t>
            </a:r>
          </a:p>
        </p:txBody>
      </p:sp>
      <p:sp>
        <p:nvSpPr>
          <p:cNvPr id="2257" name="Rectangle: Rounded Corners 2256">
            <a:extLst>
              <a:ext uri="{FF2B5EF4-FFF2-40B4-BE49-F238E27FC236}">
                <a16:creationId xmlns:a16="http://schemas.microsoft.com/office/drawing/2014/main" id="{606ACA07-A9CF-8C5D-BEE4-B7316322763E}"/>
              </a:ext>
            </a:extLst>
          </p:cNvPr>
          <p:cNvSpPr/>
          <p:nvPr/>
        </p:nvSpPr>
        <p:spPr>
          <a:xfrm>
            <a:off x="1381351" y="3629840"/>
            <a:ext cx="667776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探索模式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目标：找到可行方向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控制：人工全程在场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证据：以演示结果为主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容错：可随时重做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24" name="Rectangle: Rounded Corners 2323">
            <a:extLst>
              <a:ext uri="{FF2B5EF4-FFF2-40B4-BE49-F238E27FC236}">
                <a16:creationId xmlns:a16="http://schemas.microsoft.com/office/drawing/2014/main" id="{FBE80453-EAA3-C9C8-3390-6CE018FF2122}"/>
              </a:ext>
            </a:extLst>
          </p:cNvPr>
          <p:cNvSpPr/>
          <p:nvPr/>
        </p:nvSpPr>
        <p:spPr>
          <a:xfrm>
            <a:off x="10360807" y="3629840"/>
            <a:ext cx="639360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企业交付模式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目标：稳定完成任务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控制：策略与审批内建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证据：验收、Trace、审计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容错：断点、回滚、恢复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92" name="Arrow: Right 2391">
            <a:extLst>
              <a:ext uri="{FF2B5EF4-FFF2-40B4-BE49-F238E27FC236}">
                <a16:creationId xmlns:a16="http://schemas.microsoft.com/office/drawing/2014/main" id="{6F9A36AE-7882-E2F3-74FF-62F88FA85BFC}"/>
              </a:ext>
            </a:extLst>
          </p:cNvPr>
          <p:cNvSpPr/>
          <p:nvPr/>
        </p:nvSpPr>
        <p:spPr>
          <a:xfrm>
            <a:off x="8130151" y="5101840"/>
            <a:ext cx="1776000" cy="665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61" name="Rectangle 2460">
            <a:extLst>
              <a:ext uri="{FF2B5EF4-FFF2-40B4-BE49-F238E27FC236}">
                <a16:creationId xmlns:a16="http://schemas.microsoft.com/office/drawing/2014/main" id="{DA0A0709-BF23-3D7E-A531-3D8584C15176}"/>
              </a:ext>
            </a:extLst>
          </p:cNvPr>
          <p:cNvSpPr/>
          <p:nvPr/>
        </p:nvSpPr>
        <p:spPr>
          <a:xfrm>
            <a:off x="7874407" y="5895440"/>
            <a:ext cx="2344320" cy="89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9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Spec + Harness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1" name="Rectangle 2530">
            <a:extLst>
              <a:ext uri="{FF2B5EF4-FFF2-40B4-BE49-F238E27FC236}">
                <a16:creationId xmlns:a16="http://schemas.microsoft.com/office/drawing/2014/main" id="{9963BFBC-8BD8-65B6-4E99-7F214D389B17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01 · 基本概念</a:t>
            </a:r>
          </a:p>
        </p:txBody>
      </p:sp>
      <p:sp>
        <p:nvSpPr>
          <p:cNvPr id="2602" name="Rectangle 2601">
            <a:extLst>
              <a:ext uri="{FF2B5EF4-FFF2-40B4-BE49-F238E27FC236}">
                <a16:creationId xmlns:a16="http://schemas.microsoft.com/office/drawing/2014/main" id="{1951D9A6-9BE7-AE44-25D6-D15612906432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Spec 把“我想要”变成可测试的契约</a:t>
            </a:r>
          </a:p>
        </p:txBody>
      </p:sp>
      <p:sp>
        <p:nvSpPr>
          <p:cNvPr id="2674" name="Rectangle 2673">
            <a:extLst>
              <a:ext uri="{FF2B5EF4-FFF2-40B4-BE49-F238E27FC236}">
                <a16:creationId xmlns:a16="http://schemas.microsoft.com/office/drawing/2014/main" id="{79560B5C-81C4-5EAB-D8BC-289CF0D92891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自然语言意图被拆成目标、行为、边界与验收证据。</a:t>
            </a:r>
          </a:p>
        </p:txBody>
      </p:sp>
      <p:sp>
        <p:nvSpPr>
          <p:cNvPr id="2747" name="Rectangle 2746">
            <a:extLst>
              <a:ext uri="{FF2B5EF4-FFF2-40B4-BE49-F238E27FC236}">
                <a16:creationId xmlns:a16="http://schemas.microsoft.com/office/drawing/2014/main" id="{B10BA7A7-E53D-FAF4-AF7F-95D9B30E8B67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08</a:t>
            </a:r>
          </a:p>
        </p:txBody>
      </p:sp>
      <p:sp>
        <p:nvSpPr>
          <p:cNvPr id="2821" name="Rectangle: Rounded Corners 2820">
            <a:extLst>
              <a:ext uri="{FF2B5EF4-FFF2-40B4-BE49-F238E27FC236}">
                <a16:creationId xmlns:a16="http://schemas.microsoft.com/office/drawing/2014/main" id="{09231BA5-6363-5037-3D46-3E9CF18004D5}"/>
              </a:ext>
            </a:extLst>
          </p:cNvPr>
          <p:cNvSpPr/>
          <p:nvPr/>
        </p:nvSpPr>
        <p:spPr>
          <a:xfrm>
            <a:off x="1310311" y="3949840"/>
            <a:ext cx="369408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WHY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业务目标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用户与价值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896" name="Rectangle: Rounded Corners 2895">
            <a:extLst>
              <a:ext uri="{FF2B5EF4-FFF2-40B4-BE49-F238E27FC236}">
                <a16:creationId xmlns:a16="http://schemas.microsoft.com/office/drawing/2014/main" id="{6E5D278B-0BB0-A56A-CAF9-D8B5994BC943}"/>
              </a:ext>
            </a:extLst>
          </p:cNvPr>
          <p:cNvSpPr/>
          <p:nvPr/>
        </p:nvSpPr>
        <p:spPr>
          <a:xfrm>
            <a:off x="5402215" y="3949840"/>
            <a:ext cx="369408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WHAT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行为与数据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非功能要求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972" name="Rectangle: Rounded Corners 2971">
            <a:extLst>
              <a:ext uri="{FF2B5EF4-FFF2-40B4-BE49-F238E27FC236}">
                <a16:creationId xmlns:a16="http://schemas.microsoft.com/office/drawing/2014/main" id="{FA155136-5F4D-1049-73DD-F38C70E62D25}"/>
              </a:ext>
            </a:extLst>
          </p:cNvPr>
          <p:cNvSpPr/>
          <p:nvPr/>
        </p:nvSpPr>
        <p:spPr>
          <a:xfrm>
            <a:off x="9494119" y="3949840"/>
            <a:ext cx="369408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DONE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验收标准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测试与证据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049" name="Rectangle: Rounded Corners 3048">
            <a:extLst>
              <a:ext uri="{FF2B5EF4-FFF2-40B4-BE49-F238E27FC236}">
                <a16:creationId xmlns:a16="http://schemas.microsoft.com/office/drawing/2014/main" id="{AA6970B0-6844-7718-DCEA-EB7AC1ECB75A}"/>
              </a:ext>
            </a:extLst>
          </p:cNvPr>
          <p:cNvSpPr/>
          <p:nvPr/>
        </p:nvSpPr>
        <p:spPr>
          <a:xfrm>
            <a:off x="13586023" y="3949840"/>
            <a:ext cx="369408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BOUNDARY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权限边界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回滚与例外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127" name="Rectangle: Rounded Corners 3126">
            <a:extLst>
              <a:ext uri="{FF2B5EF4-FFF2-40B4-BE49-F238E27FC236}">
                <a16:creationId xmlns:a16="http://schemas.microsoft.com/office/drawing/2014/main" id="{78E930AB-6327-9E7C-6785-3E00E86860E8}"/>
              </a:ext>
            </a:extLst>
          </p:cNvPr>
          <p:cNvSpPr/>
          <p:nvPr/>
        </p:nvSpPr>
        <p:spPr>
          <a:xfrm>
            <a:off x="4791271" y="7533840"/>
            <a:ext cx="838272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Spec 的产物不是“更长的 Prompt”，而是团队共同维护的验收协议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6" name="Rectangle 3205">
            <a:extLst>
              <a:ext uri="{FF2B5EF4-FFF2-40B4-BE49-F238E27FC236}">
                <a16:creationId xmlns:a16="http://schemas.microsoft.com/office/drawing/2014/main" id="{61222D8D-08A9-23E1-2454-34E2C39425D0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01 · 基本概念</a:t>
            </a:r>
          </a:p>
        </p:txBody>
      </p:sp>
      <p:sp>
        <p:nvSpPr>
          <p:cNvPr id="3286" name="Rectangle 3285">
            <a:extLst>
              <a:ext uri="{FF2B5EF4-FFF2-40B4-BE49-F238E27FC236}">
                <a16:creationId xmlns:a16="http://schemas.microsoft.com/office/drawing/2014/main" id="{77D3C2C7-24A1-A0B2-0BC5-6175E7C609D9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Harness 不是模型，而是围绕模型的执行系统</a:t>
            </a:r>
          </a:p>
        </p:txBody>
      </p:sp>
      <p:sp>
        <p:nvSpPr>
          <p:cNvPr id="3367" name="Rectangle 3366">
            <a:extLst>
              <a:ext uri="{FF2B5EF4-FFF2-40B4-BE49-F238E27FC236}">
                <a16:creationId xmlns:a16="http://schemas.microsoft.com/office/drawing/2014/main" id="{18AB8D15-0988-507D-F2F6-37E0229802F1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它负责循环、上下文、工具、记忆、权限、沙箱、观测、评测与编排。</a:t>
            </a:r>
          </a:p>
        </p:txBody>
      </p:sp>
      <p:sp>
        <p:nvSpPr>
          <p:cNvPr id="3449" name="Rectangle 3448">
            <a:extLst>
              <a:ext uri="{FF2B5EF4-FFF2-40B4-BE49-F238E27FC236}">
                <a16:creationId xmlns:a16="http://schemas.microsoft.com/office/drawing/2014/main" id="{C91CCDEB-8DA1-0A85-B944-C1E54F2083E7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09</a:t>
            </a:r>
          </a:p>
        </p:txBody>
      </p:sp>
      <p:sp>
        <p:nvSpPr>
          <p:cNvPr id="3532" name="Oval 3531">
            <a:extLst>
              <a:ext uri="{FF2B5EF4-FFF2-40B4-BE49-F238E27FC236}">
                <a16:creationId xmlns:a16="http://schemas.microsoft.com/office/drawing/2014/main" id="{AE404C39-34CD-0565-E956-56631DAD2BF6}"/>
              </a:ext>
            </a:extLst>
          </p:cNvPr>
          <p:cNvSpPr/>
          <p:nvPr/>
        </p:nvSpPr>
        <p:spPr>
          <a:xfrm>
            <a:off x="6851431" y="4269840"/>
            <a:ext cx="4404480" cy="2048000"/>
          </a:xfrm>
          <a:prstGeom prst="ellipse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993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MODEL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推理与生成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616" name="Rectangle: Rounded Corners 3615">
            <a:extLst>
              <a:ext uri="{FF2B5EF4-FFF2-40B4-BE49-F238E27FC236}">
                <a16:creationId xmlns:a16="http://schemas.microsoft.com/office/drawing/2014/main" id="{1B960BA6-3D1B-6147-ACC4-58022753C8AB}"/>
              </a:ext>
            </a:extLst>
          </p:cNvPr>
          <p:cNvSpPr/>
          <p:nvPr/>
        </p:nvSpPr>
        <p:spPr>
          <a:xfrm>
            <a:off x="1665511" y="3821840"/>
            <a:ext cx="362304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执行循环</a:t>
            </a:r>
          </a:p>
        </p:txBody>
      </p:sp>
      <p:sp>
        <p:nvSpPr>
          <p:cNvPr id="3701" name="Arrow: Right 3700">
            <a:extLst>
              <a:ext uri="{FF2B5EF4-FFF2-40B4-BE49-F238E27FC236}">
                <a16:creationId xmlns:a16="http://schemas.microsoft.com/office/drawing/2014/main" id="{11D2E322-9A6F-E95B-ED1F-19521AFA886E}"/>
              </a:ext>
            </a:extLst>
          </p:cNvPr>
          <p:cNvSpPr/>
          <p:nvPr/>
        </p:nvSpPr>
        <p:spPr>
          <a:xfrm>
            <a:off x="5359591" y="3930640"/>
            <a:ext cx="1349760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787" name="Rectangle: Rounded Corners 3786">
            <a:extLst>
              <a:ext uri="{FF2B5EF4-FFF2-40B4-BE49-F238E27FC236}">
                <a16:creationId xmlns:a16="http://schemas.microsoft.com/office/drawing/2014/main" id="{7B8225F9-9639-C77D-04FB-799886EE1809}"/>
              </a:ext>
            </a:extLst>
          </p:cNvPr>
          <p:cNvSpPr/>
          <p:nvPr/>
        </p:nvSpPr>
        <p:spPr>
          <a:xfrm>
            <a:off x="1665511" y="6125840"/>
            <a:ext cx="362304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上下文</a:t>
            </a:r>
          </a:p>
        </p:txBody>
      </p:sp>
      <p:sp>
        <p:nvSpPr>
          <p:cNvPr id="3874" name="Arrow: Right 3873">
            <a:extLst>
              <a:ext uri="{FF2B5EF4-FFF2-40B4-BE49-F238E27FC236}">
                <a16:creationId xmlns:a16="http://schemas.microsoft.com/office/drawing/2014/main" id="{BB79050D-D269-9A07-7FF2-35CBF90D7A55}"/>
              </a:ext>
            </a:extLst>
          </p:cNvPr>
          <p:cNvSpPr/>
          <p:nvPr/>
        </p:nvSpPr>
        <p:spPr>
          <a:xfrm>
            <a:off x="5359591" y="6234640"/>
            <a:ext cx="1349760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962" name="Rectangle: Rounded Corners 3961">
            <a:extLst>
              <a:ext uri="{FF2B5EF4-FFF2-40B4-BE49-F238E27FC236}">
                <a16:creationId xmlns:a16="http://schemas.microsoft.com/office/drawing/2014/main" id="{D02AE2BA-682F-E91C-401C-90454FA72CF5}"/>
              </a:ext>
            </a:extLst>
          </p:cNvPr>
          <p:cNvSpPr/>
          <p:nvPr/>
        </p:nvSpPr>
        <p:spPr>
          <a:xfrm>
            <a:off x="12250471" y="3821840"/>
            <a:ext cx="362304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工具 / MCP</a:t>
            </a:r>
          </a:p>
        </p:txBody>
      </p:sp>
      <p:sp>
        <p:nvSpPr>
          <p:cNvPr id="4051" name="Rectangle: Rounded Corners 4050">
            <a:extLst>
              <a:ext uri="{FF2B5EF4-FFF2-40B4-BE49-F238E27FC236}">
                <a16:creationId xmlns:a16="http://schemas.microsoft.com/office/drawing/2014/main" id="{3594027E-C990-CC80-127A-CBDEF0838497}"/>
              </a:ext>
            </a:extLst>
          </p:cNvPr>
          <p:cNvSpPr/>
          <p:nvPr/>
        </p:nvSpPr>
        <p:spPr>
          <a:xfrm>
            <a:off x="12250471" y="6125840"/>
            <a:ext cx="362304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记忆 / 状态</a:t>
            </a:r>
          </a:p>
        </p:txBody>
      </p:sp>
      <p:sp>
        <p:nvSpPr>
          <p:cNvPr id="4141" name="Rectangle: Rounded Corners 4140">
            <a:extLst>
              <a:ext uri="{FF2B5EF4-FFF2-40B4-BE49-F238E27FC236}">
                <a16:creationId xmlns:a16="http://schemas.microsoft.com/office/drawing/2014/main" id="{D51AF75C-B23B-3511-04E2-A259897321C0}"/>
              </a:ext>
            </a:extLst>
          </p:cNvPr>
          <p:cNvSpPr/>
          <p:nvPr/>
        </p:nvSpPr>
        <p:spPr>
          <a:xfrm>
            <a:off x="4862311" y="7405840"/>
            <a:ext cx="362304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权限 / 沙箱</a:t>
            </a:r>
          </a:p>
        </p:txBody>
      </p:sp>
      <p:sp>
        <p:nvSpPr>
          <p:cNvPr id="4232" name="Arrow: Right 4231">
            <a:extLst>
              <a:ext uri="{FF2B5EF4-FFF2-40B4-BE49-F238E27FC236}">
                <a16:creationId xmlns:a16="http://schemas.microsoft.com/office/drawing/2014/main" id="{D57424BC-1853-0706-8962-0423725C0C21}"/>
              </a:ext>
            </a:extLst>
          </p:cNvPr>
          <p:cNvSpPr/>
          <p:nvPr/>
        </p:nvSpPr>
        <p:spPr>
          <a:xfrm>
            <a:off x="8556391" y="7514639"/>
            <a:ext cx="1349760" cy="384000"/>
          </a:xfrm>
          <a:prstGeom prst="rightArrow">
            <a:avLst/>
          </a:prstGeom>
          <a:solidFill>
            <a:srgbClr val="351008">
              <a:alpha val="92000"/>
            </a:srgbClr>
          </a:solidFill>
          <a:ln w="12700">
            <a:solidFill>
              <a:srgbClr val="75301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324" name="Rectangle: Rounded Corners 4323">
            <a:extLst>
              <a:ext uri="{FF2B5EF4-FFF2-40B4-BE49-F238E27FC236}">
                <a16:creationId xmlns:a16="http://schemas.microsoft.com/office/drawing/2014/main" id="{E175392E-BF9E-CD82-03D5-647EBA1815BF}"/>
              </a:ext>
            </a:extLst>
          </p:cNvPr>
          <p:cNvSpPr/>
          <p:nvPr/>
        </p:nvSpPr>
        <p:spPr>
          <a:xfrm>
            <a:off x="9835111" y="7405840"/>
            <a:ext cx="362304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Trace / 评测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77" name="Rectangle 23276">
            <a:extLst>
              <a:ext uri="{FF2B5EF4-FFF2-40B4-BE49-F238E27FC236}">
                <a16:creationId xmlns:a16="http://schemas.microsoft.com/office/drawing/2014/main" id="{FAA1AF1E-3E26-1AB0-9883-50EE0B7AFB84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01 · 基本概念</a:t>
            </a:r>
          </a:p>
        </p:txBody>
      </p:sp>
      <p:sp>
        <p:nvSpPr>
          <p:cNvPr id="23279" name="Rectangle 23278">
            <a:extLst>
              <a:ext uri="{FF2B5EF4-FFF2-40B4-BE49-F238E27FC236}">
                <a16:creationId xmlns:a16="http://schemas.microsoft.com/office/drawing/2014/main" id="{830D3DDB-AC6D-767A-354D-9445F921EA23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生产级 Harness 要回答七类工程问题</a:t>
            </a:r>
          </a:p>
        </p:txBody>
      </p:sp>
      <p:sp>
        <p:nvSpPr>
          <p:cNvPr id="23282" name="Rectangle 23281">
            <a:extLst>
              <a:ext uri="{FF2B5EF4-FFF2-40B4-BE49-F238E27FC236}">
                <a16:creationId xmlns:a16="http://schemas.microsoft.com/office/drawing/2014/main" id="{1F132B99-C641-377E-6DE0-76BE3F4A7819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从最小循环到平台化 Runtime，差异主要发生在安全、恢复、扩展与运营。</a:t>
            </a:r>
          </a:p>
        </p:txBody>
      </p:sp>
      <p:sp>
        <p:nvSpPr>
          <p:cNvPr id="23286" name="Rectangle 23285">
            <a:extLst>
              <a:ext uri="{FF2B5EF4-FFF2-40B4-BE49-F238E27FC236}">
                <a16:creationId xmlns:a16="http://schemas.microsoft.com/office/drawing/2014/main" id="{85FA5D87-0777-39C5-2351-F3761D792053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来源：Harness Engineering: Anatomy, Architecture, and Evolution of Coding Agents, 2026。</a:t>
            </a:r>
          </a:p>
        </p:txBody>
      </p:sp>
      <p:sp>
        <p:nvSpPr>
          <p:cNvPr id="23291" name="Rectangle 23290">
            <a:extLst>
              <a:ext uri="{FF2B5EF4-FFF2-40B4-BE49-F238E27FC236}">
                <a16:creationId xmlns:a16="http://schemas.microsoft.com/office/drawing/2014/main" id="{52A06228-CD35-5EA6-DECE-61905B8755DC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10</a:t>
            </a:r>
          </a:p>
        </p:txBody>
      </p:sp>
      <p:sp>
        <p:nvSpPr>
          <p:cNvPr id="23297" name="Rectangle: Rounded Corners 23296">
            <a:extLst>
              <a:ext uri="{FF2B5EF4-FFF2-40B4-BE49-F238E27FC236}">
                <a16:creationId xmlns:a16="http://schemas.microsoft.com/office/drawing/2014/main" id="{DA780DDD-7B3E-0570-1396-5AF3A72945F2}"/>
              </a:ext>
            </a:extLst>
          </p:cNvPr>
          <p:cNvSpPr/>
          <p:nvPr/>
        </p:nvSpPr>
        <p:spPr>
          <a:xfrm>
            <a:off x="1310311" y="3565840"/>
            <a:ext cx="36940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304" name="Rectangle: Rounded Corners 23303">
            <a:extLst>
              <a:ext uri="{FF2B5EF4-FFF2-40B4-BE49-F238E27FC236}">
                <a16:creationId xmlns:a16="http://schemas.microsoft.com/office/drawing/2014/main" id="{9C946E15-8ADC-FD1A-228D-3A128056BE08}"/>
              </a:ext>
            </a:extLst>
          </p:cNvPr>
          <p:cNvSpPr/>
          <p:nvPr/>
        </p:nvSpPr>
        <p:spPr>
          <a:xfrm>
            <a:off x="1480807" y="3719440"/>
            <a:ext cx="653568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1</a:t>
            </a:r>
          </a:p>
        </p:txBody>
      </p:sp>
      <p:sp>
        <p:nvSpPr>
          <p:cNvPr id="23312" name="Rectangle 23311">
            <a:extLst>
              <a:ext uri="{FF2B5EF4-FFF2-40B4-BE49-F238E27FC236}">
                <a16:creationId xmlns:a16="http://schemas.microsoft.com/office/drawing/2014/main" id="{C6129DCC-7660-36BC-6BD4-A9314F51D80B}"/>
              </a:ext>
            </a:extLst>
          </p:cNvPr>
          <p:cNvSpPr/>
          <p:nvPr/>
        </p:nvSpPr>
        <p:spPr>
          <a:xfrm>
            <a:off x="2304871" y="3706640"/>
            <a:ext cx="252902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Agent Loop</a:t>
            </a:r>
          </a:p>
        </p:txBody>
      </p:sp>
      <p:sp>
        <p:nvSpPr>
          <p:cNvPr id="23321" name="Rectangle 23320">
            <a:extLst>
              <a:ext uri="{FF2B5EF4-FFF2-40B4-BE49-F238E27FC236}">
                <a16:creationId xmlns:a16="http://schemas.microsoft.com/office/drawing/2014/main" id="{6767F17F-392C-C83B-6F91-D2172D56DE4C}"/>
              </a:ext>
            </a:extLst>
          </p:cNvPr>
          <p:cNvSpPr/>
          <p:nvPr/>
        </p:nvSpPr>
        <p:spPr>
          <a:xfrm>
            <a:off x="1509223" y="4397840"/>
            <a:ext cx="329625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何时行动、停止与重试</a:t>
            </a:r>
          </a:p>
        </p:txBody>
      </p:sp>
      <p:sp>
        <p:nvSpPr>
          <p:cNvPr id="23331" name="Rectangle: Rounded Corners 23330">
            <a:extLst>
              <a:ext uri="{FF2B5EF4-FFF2-40B4-BE49-F238E27FC236}">
                <a16:creationId xmlns:a16="http://schemas.microsoft.com/office/drawing/2014/main" id="{2FECF6DC-05F8-3880-2D4B-B63A5EA8EB20}"/>
              </a:ext>
            </a:extLst>
          </p:cNvPr>
          <p:cNvSpPr/>
          <p:nvPr/>
        </p:nvSpPr>
        <p:spPr>
          <a:xfrm>
            <a:off x="5388007" y="3565840"/>
            <a:ext cx="36940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342" name="Rectangle: Rounded Corners 23341">
            <a:extLst>
              <a:ext uri="{FF2B5EF4-FFF2-40B4-BE49-F238E27FC236}">
                <a16:creationId xmlns:a16="http://schemas.microsoft.com/office/drawing/2014/main" id="{A658B158-EF58-232B-215F-3F195FBCA802}"/>
              </a:ext>
            </a:extLst>
          </p:cNvPr>
          <p:cNvSpPr/>
          <p:nvPr/>
        </p:nvSpPr>
        <p:spPr>
          <a:xfrm>
            <a:off x="5558503" y="3719440"/>
            <a:ext cx="653568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2</a:t>
            </a:r>
          </a:p>
        </p:txBody>
      </p:sp>
      <p:sp>
        <p:nvSpPr>
          <p:cNvPr id="23354" name="Rectangle 23353">
            <a:extLst>
              <a:ext uri="{FF2B5EF4-FFF2-40B4-BE49-F238E27FC236}">
                <a16:creationId xmlns:a16="http://schemas.microsoft.com/office/drawing/2014/main" id="{D8C66A2F-510A-ED69-CA4A-28112AFBA07F}"/>
              </a:ext>
            </a:extLst>
          </p:cNvPr>
          <p:cNvSpPr/>
          <p:nvPr/>
        </p:nvSpPr>
        <p:spPr>
          <a:xfrm>
            <a:off x="6382567" y="3706640"/>
            <a:ext cx="252902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LLM Integration</a:t>
            </a:r>
          </a:p>
        </p:txBody>
      </p:sp>
      <p:sp>
        <p:nvSpPr>
          <p:cNvPr id="23367" name="Rectangle 23366">
            <a:extLst>
              <a:ext uri="{FF2B5EF4-FFF2-40B4-BE49-F238E27FC236}">
                <a16:creationId xmlns:a16="http://schemas.microsoft.com/office/drawing/2014/main" id="{3CA15358-070C-6C71-74B1-019E2144D873}"/>
              </a:ext>
            </a:extLst>
          </p:cNvPr>
          <p:cNvSpPr/>
          <p:nvPr/>
        </p:nvSpPr>
        <p:spPr>
          <a:xfrm>
            <a:off x="5586919" y="4397840"/>
            <a:ext cx="329625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模型接入、路由与缓存</a:t>
            </a:r>
          </a:p>
        </p:txBody>
      </p:sp>
      <p:sp>
        <p:nvSpPr>
          <p:cNvPr id="23381" name="Rectangle: Rounded Corners 23380">
            <a:extLst>
              <a:ext uri="{FF2B5EF4-FFF2-40B4-BE49-F238E27FC236}">
                <a16:creationId xmlns:a16="http://schemas.microsoft.com/office/drawing/2014/main" id="{3C2C1CB3-AB3D-1582-352E-63D406E85F24}"/>
              </a:ext>
            </a:extLst>
          </p:cNvPr>
          <p:cNvSpPr/>
          <p:nvPr/>
        </p:nvSpPr>
        <p:spPr>
          <a:xfrm>
            <a:off x="9465703" y="3565840"/>
            <a:ext cx="36940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396" name="Rectangle: Rounded Corners 23395">
            <a:extLst>
              <a:ext uri="{FF2B5EF4-FFF2-40B4-BE49-F238E27FC236}">
                <a16:creationId xmlns:a16="http://schemas.microsoft.com/office/drawing/2014/main" id="{0E759F4E-F58F-D512-72F0-C1B4944C9EEA}"/>
              </a:ext>
            </a:extLst>
          </p:cNvPr>
          <p:cNvSpPr/>
          <p:nvPr/>
        </p:nvSpPr>
        <p:spPr>
          <a:xfrm>
            <a:off x="9636199" y="3719440"/>
            <a:ext cx="653568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</a:t>
            </a:r>
          </a:p>
        </p:txBody>
      </p:sp>
      <p:sp>
        <p:nvSpPr>
          <p:cNvPr id="23412" name="Rectangle 23411">
            <a:extLst>
              <a:ext uri="{FF2B5EF4-FFF2-40B4-BE49-F238E27FC236}">
                <a16:creationId xmlns:a16="http://schemas.microsoft.com/office/drawing/2014/main" id="{9AD63A79-05D1-A260-E2D2-2BF0141C3B50}"/>
              </a:ext>
            </a:extLst>
          </p:cNvPr>
          <p:cNvSpPr/>
          <p:nvPr/>
        </p:nvSpPr>
        <p:spPr>
          <a:xfrm>
            <a:off x="10460263" y="3706640"/>
            <a:ext cx="252902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Tools &amp; Actions</a:t>
            </a:r>
          </a:p>
        </p:txBody>
      </p:sp>
      <p:sp>
        <p:nvSpPr>
          <p:cNvPr id="23429" name="Rectangle 23428">
            <a:extLst>
              <a:ext uri="{FF2B5EF4-FFF2-40B4-BE49-F238E27FC236}">
                <a16:creationId xmlns:a16="http://schemas.microsoft.com/office/drawing/2014/main" id="{4E3CF24B-2C05-FA79-C180-365A8B56839F}"/>
              </a:ext>
            </a:extLst>
          </p:cNvPr>
          <p:cNvSpPr/>
          <p:nvPr/>
        </p:nvSpPr>
        <p:spPr>
          <a:xfrm>
            <a:off x="9664615" y="4397840"/>
            <a:ext cx="329625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工具定义、执行与结果</a:t>
            </a:r>
          </a:p>
        </p:txBody>
      </p:sp>
      <p:sp>
        <p:nvSpPr>
          <p:cNvPr id="23447" name="Rectangle: Rounded Corners 23446">
            <a:extLst>
              <a:ext uri="{FF2B5EF4-FFF2-40B4-BE49-F238E27FC236}">
                <a16:creationId xmlns:a16="http://schemas.microsoft.com/office/drawing/2014/main" id="{7AD13D42-ECD1-83CD-4C53-78CED5E22B0F}"/>
              </a:ext>
            </a:extLst>
          </p:cNvPr>
          <p:cNvSpPr/>
          <p:nvPr/>
        </p:nvSpPr>
        <p:spPr>
          <a:xfrm>
            <a:off x="13543399" y="3565840"/>
            <a:ext cx="369408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466" name="Rectangle: Rounded Corners 23465">
            <a:extLst>
              <a:ext uri="{FF2B5EF4-FFF2-40B4-BE49-F238E27FC236}">
                <a16:creationId xmlns:a16="http://schemas.microsoft.com/office/drawing/2014/main" id="{805B36F4-F884-7ACA-D015-ABE89FEA1C2C}"/>
              </a:ext>
            </a:extLst>
          </p:cNvPr>
          <p:cNvSpPr/>
          <p:nvPr/>
        </p:nvSpPr>
        <p:spPr>
          <a:xfrm>
            <a:off x="13713895" y="3719440"/>
            <a:ext cx="653568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</a:t>
            </a:r>
          </a:p>
        </p:txBody>
      </p:sp>
      <p:sp>
        <p:nvSpPr>
          <p:cNvPr id="23486" name="Rectangle 23485">
            <a:extLst>
              <a:ext uri="{FF2B5EF4-FFF2-40B4-BE49-F238E27FC236}">
                <a16:creationId xmlns:a16="http://schemas.microsoft.com/office/drawing/2014/main" id="{34399451-7613-7F24-8354-4B3B03FDB4D9}"/>
              </a:ext>
            </a:extLst>
          </p:cNvPr>
          <p:cNvSpPr/>
          <p:nvPr/>
        </p:nvSpPr>
        <p:spPr>
          <a:xfrm>
            <a:off x="14537959" y="3706640"/>
            <a:ext cx="252902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7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Memory &amp; Context</a:t>
            </a:r>
          </a:p>
        </p:txBody>
      </p:sp>
      <p:sp>
        <p:nvSpPr>
          <p:cNvPr id="23507" name="Rectangle 23506">
            <a:extLst>
              <a:ext uri="{FF2B5EF4-FFF2-40B4-BE49-F238E27FC236}">
                <a16:creationId xmlns:a16="http://schemas.microsoft.com/office/drawing/2014/main" id="{C4FCF3C5-CA95-BF8C-BFCA-13E44052FE93}"/>
              </a:ext>
            </a:extLst>
          </p:cNvPr>
          <p:cNvSpPr/>
          <p:nvPr/>
        </p:nvSpPr>
        <p:spPr>
          <a:xfrm>
            <a:off x="13742311" y="4397840"/>
            <a:ext cx="329625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上下文配额、持久化与压缩</a:t>
            </a:r>
          </a:p>
        </p:txBody>
      </p:sp>
      <p:sp>
        <p:nvSpPr>
          <p:cNvPr id="23529" name="Rectangle: Rounded Corners 23528">
            <a:extLst>
              <a:ext uri="{FF2B5EF4-FFF2-40B4-BE49-F238E27FC236}">
                <a16:creationId xmlns:a16="http://schemas.microsoft.com/office/drawing/2014/main" id="{F66F1D60-FAED-E0E6-C9AE-85AACBC2E429}"/>
              </a:ext>
            </a:extLst>
          </p:cNvPr>
          <p:cNvSpPr/>
          <p:nvPr/>
        </p:nvSpPr>
        <p:spPr>
          <a:xfrm>
            <a:off x="1310311" y="5997840"/>
            <a:ext cx="497280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552" name="Rectangle: Rounded Corners 23551">
            <a:extLst>
              <a:ext uri="{FF2B5EF4-FFF2-40B4-BE49-F238E27FC236}">
                <a16:creationId xmlns:a16="http://schemas.microsoft.com/office/drawing/2014/main" id="{9EC136F0-3143-1A94-58BC-893B162C195A}"/>
              </a:ext>
            </a:extLst>
          </p:cNvPr>
          <p:cNvSpPr/>
          <p:nvPr/>
        </p:nvSpPr>
        <p:spPr>
          <a:xfrm>
            <a:off x="1480807" y="6151440"/>
            <a:ext cx="653568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5</a:t>
            </a:r>
          </a:p>
        </p:txBody>
      </p:sp>
      <p:sp>
        <p:nvSpPr>
          <p:cNvPr id="23576" name="Rectangle 23575">
            <a:extLst>
              <a:ext uri="{FF2B5EF4-FFF2-40B4-BE49-F238E27FC236}">
                <a16:creationId xmlns:a16="http://schemas.microsoft.com/office/drawing/2014/main" id="{1B83195C-5BD1-8CA0-8695-4EC05F11382F}"/>
              </a:ext>
            </a:extLst>
          </p:cNvPr>
          <p:cNvSpPr/>
          <p:nvPr/>
        </p:nvSpPr>
        <p:spPr>
          <a:xfrm>
            <a:off x="2304871" y="6138640"/>
            <a:ext cx="380774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Safety &amp; Permissions</a:t>
            </a:r>
          </a:p>
        </p:txBody>
      </p:sp>
      <p:sp>
        <p:nvSpPr>
          <p:cNvPr id="23601" name="Rectangle 23600">
            <a:extLst>
              <a:ext uri="{FF2B5EF4-FFF2-40B4-BE49-F238E27FC236}">
                <a16:creationId xmlns:a16="http://schemas.microsoft.com/office/drawing/2014/main" id="{7FF25F9B-A594-524E-C32A-2881F7FDC1F0}"/>
              </a:ext>
            </a:extLst>
          </p:cNvPr>
          <p:cNvSpPr/>
          <p:nvPr/>
        </p:nvSpPr>
        <p:spPr>
          <a:xfrm>
            <a:off x="1509223" y="6829840"/>
            <a:ext cx="457497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审批、策略与隔离</a:t>
            </a:r>
          </a:p>
        </p:txBody>
      </p:sp>
      <p:sp>
        <p:nvSpPr>
          <p:cNvPr id="23627" name="Rectangle: Rounded Corners 23626">
            <a:extLst>
              <a:ext uri="{FF2B5EF4-FFF2-40B4-BE49-F238E27FC236}">
                <a16:creationId xmlns:a16="http://schemas.microsoft.com/office/drawing/2014/main" id="{255A6961-8009-9C66-684E-2EE2DEE56FAB}"/>
              </a:ext>
            </a:extLst>
          </p:cNvPr>
          <p:cNvSpPr/>
          <p:nvPr/>
        </p:nvSpPr>
        <p:spPr>
          <a:xfrm>
            <a:off x="6567271" y="5997840"/>
            <a:ext cx="497280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654" name="Rectangle: Rounded Corners 23653">
            <a:extLst>
              <a:ext uri="{FF2B5EF4-FFF2-40B4-BE49-F238E27FC236}">
                <a16:creationId xmlns:a16="http://schemas.microsoft.com/office/drawing/2014/main" id="{C6083BA5-0709-0FBD-E624-6BBBD3EE410C}"/>
              </a:ext>
            </a:extLst>
          </p:cNvPr>
          <p:cNvSpPr/>
          <p:nvPr/>
        </p:nvSpPr>
        <p:spPr>
          <a:xfrm>
            <a:off x="6737767" y="6151440"/>
            <a:ext cx="653568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6</a:t>
            </a:r>
          </a:p>
        </p:txBody>
      </p:sp>
      <p:sp>
        <p:nvSpPr>
          <p:cNvPr id="23682" name="Rectangle 23681">
            <a:extLst>
              <a:ext uri="{FF2B5EF4-FFF2-40B4-BE49-F238E27FC236}">
                <a16:creationId xmlns:a16="http://schemas.microsoft.com/office/drawing/2014/main" id="{57DD9691-B483-A418-9EBB-2F679DDD8530}"/>
              </a:ext>
            </a:extLst>
          </p:cNvPr>
          <p:cNvSpPr/>
          <p:nvPr/>
        </p:nvSpPr>
        <p:spPr>
          <a:xfrm>
            <a:off x="7561831" y="6138640"/>
            <a:ext cx="380774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Orchestration</a:t>
            </a:r>
          </a:p>
        </p:txBody>
      </p:sp>
      <p:sp>
        <p:nvSpPr>
          <p:cNvPr id="23711" name="Rectangle 23710">
            <a:extLst>
              <a:ext uri="{FF2B5EF4-FFF2-40B4-BE49-F238E27FC236}">
                <a16:creationId xmlns:a16="http://schemas.microsoft.com/office/drawing/2014/main" id="{F9216BED-1041-FEA0-2EA1-9A97A45321CB}"/>
              </a:ext>
            </a:extLst>
          </p:cNvPr>
          <p:cNvSpPr/>
          <p:nvPr/>
        </p:nvSpPr>
        <p:spPr>
          <a:xfrm>
            <a:off x="6766183" y="6829840"/>
            <a:ext cx="457497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多 Agent 协作与冲突</a:t>
            </a:r>
          </a:p>
        </p:txBody>
      </p:sp>
      <p:sp>
        <p:nvSpPr>
          <p:cNvPr id="23741" name="Rectangle: Rounded Corners 23740">
            <a:extLst>
              <a:ext uri="{FF2B5EF4-FFF2-40B4-BE49-F238E27FC236}">
                <a16:creationId xmlns:a16="http://schemas.microsoft.com/office/drawing/2014/main" id="{319BE8FD-C898-C458-89E4-8216E1C13CE6}"/>
              </a:ext>
            </a:extLst>
          </p:cNvPr>
          <p:cNvSpPr/>
          <p:nvPr/>
        </p:nvSpPr>
        <p:spPr>
          <a:xfrm>
            <a:off x="11824231" y="5997840"/>
            <a:ext cx="497280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772" name="Rectangle: Rounded Corners 23771">
            <a:extLst>
              <a:ext uri="{FF2B5EF4-FFF2-40B4-BE49-F238E27FC236}">
                <a16:creationId xmlns:a16="http://schemas.microsoft.com/office/drawing/2014/main" id="{891C414B-440D-3641-DE48-C078819EA682}"/>
              </a:ext>
            </a:extLst>
          </p:cNvPr>
          <p:cNvSpPr/>
          <p:nvPr/>
        </p:nvSpPr>
        <p:spPr>
          <a:xfrm>
            <a:off x="11994727" y="6151440"/>
            <a:ext cx="653568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7</a:t>
            </a:r>
          </a:p>
        </p:txBody>
      </p:sp>
      <p:sp>
        <p:nvSpPr>
          <p:cNvPr id="23804" name="Rectangle 23803">
            <a:extLst>
              <a:ext uri="{FF2B5EF4-FFF2-40B4-BE49-F238E27FC236}">
                <a16:creationId xmlns:a16="http://schemas.microsoft.com/office/drawing/2014/main" id="{3591142E-D873-B606-05C3-54A2ED610E77}"/>
              </a:ext>
            </a:extLst>
          </p:cNvPr>
          <p:cNvSpPr/>
          <p:nvPr/>
        </p:nvSpPr>
        <p:spPr>
          <a:xfrm>
            <a:off x="12818791" y="6138640"/>
            <a:ext cx="380774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Extensibility</a:t>
            </a:r>
          </a:p>
        </p:txBody>
      </p:sp>
      <p:sp>
        <p:nvSpPr>
          <p:cNvPr id="23837" name="Rectangle 23836">
            <a:extLst>
              <a:ext uri="{FF2B5EF4-FFF2-40B4-BE49-F238E27FC236}">
                <a16:creationId xmlns:a16="http://schemas.microsoft.com/office/drawing/2014/main" id="{2CEFB02A-6690-3D3E-7E15-5B36B273BE4F}"/>
              </a:ext>
            </a:extLst>
          </p:cNvPr>
          <p:cNvSpPr/>
          <p:nvPr/>
        </p:nvSpPr>
        <p:spPr>
          <a:xfrm>
            <a:off x="12023143" y="6829840"/>
            <a:ext cx="457497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Skills、Hooks、Plugins、MCP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71" name="Rectangle 23870">
            <a:extLst>
              <a:ext uri="{FF2B5EF4-FFF2-40B4-BE49-F238E27FC236}">
                <a16:creationId xmlns:a16="http://schemas.microsoft.com/office/drawing/2014/main" id="{1C7033F1-0C8B-C652-FB44-E26416DA97FC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01 · 基本概念</a:t>
            </a:r>
          </a:p>
        </p:txBody>
      </p:sp>
      <p:sp>
        <p:nvSpPr>
          <p:cNvPr id="23906" name="Rectangle 23905">
            <a:extLst>
              <a:ext uri="{FF2B5EF4-FFF2-40B4-BE49-F238E27FC236}">
                <a16:creationId xmlns:a16="http://schemas.microsoft.com/office/drawing/2014/main" id="{31465B00-56ED-6DC2-9BD2-39ABCD07E57D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从 Prompt 到 Spec 到 Harness，必须以证据闭环</a:t>
            </a:r>
          </a:p>
        </p:txBody>
      </p:sp>
      <p:sp>
        <p:nvSpPr>
          <p:cNvPr id="23942" name="Rectangle 23941">
            <a:extLst>
              <a:ext uri="{FF2B5EF4-FFF2-40B4-BE49-F238E27FC236}">
                <a16:creationId xmlns:a16="http://schemas.microsoft.com/office/drawing/2014/main" id="{B2E27BC4-E7B1-211F-CB9E-B7879A057246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没有证据的自动化，只是更快地产生不确定性。</a:t>
            </a:r>
          </a:p>
        </p:txBody>
      </p:sp>
      <p:sp>
        <p:nvSpPr>
          <p:cNvPr id="23979" name="Rectangle 23978">
            <a:extLst>
              <a:ext uri="{FF2B5EF4-FFF2-40B4-BE49-F238E27FC236}">
                <a16:creationId xmlns:a16="http://schemas.microsoft.com/office/drawing/2014/main" id="{F9098103-67E2-6279-A588-735964F3D98F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11</a:t>
            </a:r>
          </a:p>
        </p:txBody>
      </p:sp>
      <p:sp>
        <p:nvSpPr>
          <p:cNvPr id="24017" name="Rectangle: Rounded Corners 24016">
            <a:extLst>
              <a:ext uri="{FF2B5EF4-FFF2-40B4-BE49-F238E27FC236}">
                <a16:creationId xmlns:a16="http://schemas.microsoft.com/office/drawing/2014/main" id="{CC29FE11-2D9F-BCA7-6E5F-7678D9273F60}"/>
              </a:ext>
            </a:extLst>
          </p:cNvPr>
          <p:cNvSpPr/>
          <p:nvPr/>
        </p:nvSpPr>
        <p:spPr>
          <a:xfrm>
            <a:off x="1310311" y="4333840"/>
            <a:ext cx="2273280" cy="19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意图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目标与约束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056" name="Arrow: Right 24055">
            <a:extLst>
              <a:ext uri="{FF2B5EF4-FFF2-40B4-BE49-F238E27FC236}">
                <a16:creationId xmlns:a16="http://schemas.microsoft.com/office/drawing/2014/main" id="{B941E300-F022-F88A-1EB9-67C71611C696}"/>
              </a:ext>
            </a:extLst>
          </p:cNvPr>
          <p:cNvSpPr/>
          <p:nvPr/>
        </p:nvSpPr>
        <p:spPr>
          <a:xfrm>
            <a:off x="3626215" y="5037840"/>
            <a:ext cx="369408" cy="345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096" name="Rectangle: Rounded Corners 24095">
            <a:extLst>
              <a:ext uri="{FF2B5EF4-FFF2-40B4-BE49-F238E27FC236}">
                <a16:creationId xmlns:a16="http://schemas.microsoft.com/office/drawing/2014/main" id="{F70F7DB2-352D-EADE-E9FB-CA8835670375}"/>
              </a:ext>
            </a:extLst>
          </p:cNvPr>
          <p:cNvSpPr/>
          <p:nvPr/>
        </p:nvSpPr>
        <p:spPr>
          <a:xfrm>
            <a:off x="3938791" y="4333840"/>
            <a:ext cx="2273280" cy="19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Spec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验收与边界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137" name="Arrow: Right 24136">
            <a:extLst>
              <a:ext uri="{FF2B5EF4-FFF2-40B4-BE49-F238E27FC236}">
                <a16:creationId xmlns:a16="http://schemas.microsoft.com/office/drawing/2014/main" id="{B632DF57-570F-34C9-8805-08B6CEDDDB27}"/>
              </a:ext>
            </a:extLst>
          </p:cNvPr>
          <p:cNvSpPr/>
          <p:nvPr/>
        </p:nvSpPr>
        <p:spPr>
          <a:xfrm>
            <a:off x="6254695" y="5037840"/>
            <a:ext cx="369408" cy="345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179" name="Rectangle: Rounded Corners 24178">
            <a:extLst>
              <a:ext uri="{FF2B5EF4-FFF2-40B4-BE49-F238E27FC236}">
                <a16:creationId xmlns:a16="http://schemas.microsoft.com/office/drawing/2014/main" id="{7F9212FE-020C-7C20-15C0-FEFC881A4282}"/>
              </a:ext>
            </a:extLst>
          </p:cNvPr>
          <p:cNvSpPr/>
          <p:nvPr/>
        </p:nvSpPr>
        <p:spPr>
          <a:xfrm>
            <a:off x="6567271" y="4333840"/>
            <a:ext cx="2273280" cy="19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执行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计划与工具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222" name="Arrow: Right 24221">
            <a:extLst>
              <a:ext uri="{FF2B5EF4-FFF2-40B4-BE49-F238E27FC236}">
                <a16:creationId xmlns:a16="http://schemas.microsoft.com/office/drawing/2014/main" id="{9F057592-045F-47F7-C9FC-F0FBA21D1BBB}"/>
              </a:ext>
            </a:extLst>
          </p:cNvPr>
          <p:cNvSpPr/>
          <p:nvPr/>
        </p:nvSpPr>
        <p:spPr>
          <a:xfrm>
            <a:off x="8883175" y="5037840"/>
            <a:ext cx="369408" cy="345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266" name="Rectangle: Rounded Corners 24265">
            <a:extLst>
              <a:ext uri="{FF2B5EF4-FFF2-40B4-BE49-F238E27FC236}">
                <a16:creationId xmlns:a16="http://schemas.microsoft.com/office/drawing/2014/main" id="{66A7FB77-B708-4F36-C09A-BC12F9E67A62}"/>
              </a:ext>
            </a:extLst>
          </p:cNvPr>
          <p:cNvSpPr/>
          <p:nvPr/>
        </p:nvSpPr>
        <p:spPr>
          <a:xfrm>
            <a:off x="9195751" y="4333840"/>
            <a:ext cx="2273280" cy="19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验证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测试与复核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311" name="Arrow: Right 24310">
            <a:extLst>
              <a:ext uri="{FF2B5EF4-FFF2-40B4-BE49-F238E27FC236}">
                <a16:creationId xmlns:a16="http://schemas.microsoft.com/office/drawing/2014/main" id="{1E130C90-3368-D3DF-68CB-31A51D2E793C}"/>
              </a:ext>
            </a:extLst>
          </p:cNvPr>
          <p:cNvSpPr/>
          <p:nvPr/>
        </p:nvSpPr>
        <p:spPr>
          <a:xfrm>
            <a:off x="11511655" y="5037840"/>
            <a:ext cx="369408" cy="345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357" name="Rectangle: Rounded Corners 24356">
            <a:extLst>
              <a:ext uri="{FF2B5EF4-FFF2-40B4-BE49-F238E27FC236}">
                <a16:creationId xmlns:a16="http://schemas.microsoft.com/office/drawing/2014/main" id="{8F225A1C-031D-174A-BD8A-169588BE403B}"/>
              </a:ext>
            </a:extLst>
          </p:cNvPr>
          <p:cNvSpPr/>
          <p:nvPr/>
        </p:nvSpPr>
        <p:spPr>
          <a:xfrm>
            <a:off x="11824231" y="4333840"/>
            <a:ext cx="2273280" cy="19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证据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产物与 Trace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404" name="Arrow: Right 24403">
            <a:extLst>
              <a:ext uri="{FF2B5EF4-FFF2-40B4-BE49-F238E27FC236}">
                <a16:creationId xmlns:a16="http://schemas.microsoft.com/office/drawing/2014/main" id="{58209A48-4A0C-5C36-10EB-C0019C5A57A7}"/>
              </a:ext>
            </a:extLst>
          </p:cNvPr>
          <p:cNvSpPr/>
          <p:nvPr/>
        </p:nvSpPr>
        <p:spPr>
          <a:xfrm>
            <a:off x="14140135" y="5037840"/>
            <a:ext cx="369408" cy="345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452" name="Rectangle: Rounded Corners 24451">
            <a:extLst>
              <a:ext uri="{FF2B5EF4-FFF2-40B4-BE49-F238E27FC236}">
                <a16:creationId xmlns:a16="http://schemas.microsoft.com/office/drawing/2014/main" id="{4AC2FE6A-8869-D7F3-23F8-3AB27F4DB3C7}"/>
              </a:ext>
            </a:extLst>
          </p:cNvPr>
          <p:cNvSpPr/>
          <p:nvPr/>
        </p:nvSpPr>
        <p:spPr>
          <a:xfrm>
            <a:off x="14452711" y="4333840"/>
            <a:ext cx="2273280" cy="19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改进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评测回写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501" name="Rectangle: Rounded Corners 24500">
            <a:extLst>
              <a:ext uri="{FF2B5EF4-FFF2-40B4-BE49-F238E27FC236}">
                <a16:creationId xmlns:a16="http://schemas.microsoft.com/office/drawing/2014/main" id="{2B152785-241B-2803-C499-9EBA4D42E660}"/>
              </a:ext>
            </a:extLst>
          </p:cNvPr>
          <p:cNvSpPr/>
          <p:nvPr/>
        </p:nvSpPr>
        <p:spPr>
          <a:xfrm>
            <a:off x="6993511" y="6957840"/>
            <a:ext cx="4120320" cy="115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反馈进入下一版 Spec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51" name="Rectangle 24550">
            <a:extLst>
              <a:ext uri="{FF2B5EF4-FFF2-40B4-BE49-F238E27FC236}">
                <a16:creationId xmlns:a16="http://schemas.microsoft.com/office/drawing/2014/main" id="{C97CE023-CD5B-D1EB-FDEE-C72DEF0AA5F4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01 · 基本概念</a:t>
            </a:r>
          </a:p>
        </p:txBody>
      </p:sp>
      <p:sp>
        <p:nvSpPr>
          <p:cNvPr id="24602" name="Rectangle 24601">
            <a:extLst>
              <a:ext uri="{FF2B5EF4-FFF2-40B4-BE49-F238E27FC236}">
                <a16:creationId xmlns:a16="http://schemas.microsoft.com/office/drawing/2014/main" id="{6C044130-5644-6029-B451-52E65D844161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三者不是替代关系，而是逐层补齐生产约束</a:t>
            </a:r>
          </a:p>
        </p:txBody>
      </p:sp>
      <p:sp>
        <p:nvSpPr>
          <p:cNvPr id="24654" name="Rectangle 24653">
            <a:extLst>
              <a:ext uri="{FF2B5EF4-FFF2-40B4-BE49-F238E27FC236}">
                <a16:creationId xmlns:a16="http://schemas.microsoft.com/office/drawing/2014/main" id="{AE5BEBF1-6BE0-6C9D-0548-3CDB03EE4AD6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成熟度主线：从个人探索，到团队协作，再到平台化复用。</a:t>
            </a:r>
          </a:p>
        </p:txBody>
      </p:sp>
      <p:sp>
        <p:nvSpPr>
          <p:cNvPr id="24707" name="Rectangle 24706">
            <a:extLst>
              <a:ext uri="{FF2B5EF4-FFF2-40B4-BE49-F238E27FC236}">
                <a16:creationId xmlns:a16="http://schemas.microsoft.com/office/drawing/2014/main" id="{95BCFDB8-9B64-1ECF-E10E-91246A6C7FEC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12</a:t>
            </a:r>
          </a:p>
        </p:txBody>
      </p:sp>
      <p:sp>
        <p:nvSpPr>
          <p:cNvPr id="24761" name="Rectangle 24760">
            <a:extLst>
              <a:ext uri="{FF2B5EF4-FFF2-40B4-BE49-F238E27FC236}">
                <a16:creationId xmlns:a16="http://schemas.microsoft.com/office/drawing/2014/main" id="{DCFA29F8-288D-DC22-6CC9-B1D9994D7DDC}"/>
              </a:ext>
            </a:extLst>
          </p:cNvPr>
          <p:cNvSpPr/>
          <p:nvPr/>
        </p:nvSpPr>
        <p:spPr>
          <a:xfrm>
            <a:off x="1665511" y="6317840"/>
            <a:ext cx="3409920" cy="3100480"/>
          </a:xfrm>
          <a:prstGeom prst="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4816" name="Rectangle: Rounded Corners 24815">
            <a:extLst>
              <a:ext uri="{FF2B5EF4-FFF2-40B4-BE49-F238E27FC236}">
                <a16:creationId xmlns:a16="http://schemas.microsoft.com/office/drawing/2014/main" id="{A6051CD6-D928-A219-33AA-6F869597ABCF}"/>
              </a:ext>
            </a:extLst>
          </p:cNvPr>
          <p:cNvSpPr/>
          <p:nvPr/>
        </p:nvSpPr>
        <p:spPr>
          <a:xfrm>
            <a:off x="1892839" y="6522640"/>
            <a:ext cx="880896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L1</a:t>
            </a:r>
          </a:p>
        </p:txBody>
      </p:sp>
      <p:sp>
        <p:nvSpPr>
          <p:cNvPr id="24872" name="Rectangle 24871">
            <a:extLst>
              <a:ext uri="{FF2B5EF4-FFF2-40B4-BE49-F238E27FC236}">
                <a16:creationId xmlns:a16="http://schemas.microsoft.com/office/drawing/2014/main" id="{EFF93A76-2C50-3473-1248-BB0009310545}"/>
              </a:ext>
            </a:extLst>
          </p:cNvPr>
          <p:cNvSpPr/>
          <p:nvPr/>
        </p:nvSpPr>
        <p:spPr>
          <a:xfrm>
            <a:off x="1892839" y="7367440"/>
            <a:ext cx="2955264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Vibe</a:t>
            </a:r>
          </a:p>
        </p:txBody>
      </p:sp>
      <p:sp>
        <p:nvSpPr>
          <p:cNvPr id="24929" name="Rectangle 24928">
            <a:extLst>
              <a:ext uri="{FF2B5EF4-FFF2-40B4-BE49-F238E27FC236}">
                <a16:creationId xmlns:a16="http://schemas.microsoft.com/office/drawing/2014/main" id="{0A202459-5A99-D5A2-6CC9-A62E671182E8}"/>
              </a:ext>
            </a:extLst>
          </p:cNvPr>
          <p:cNvSpPr/>
          <p:nvPr/>
        </p:nvSpPr>
        <p:spPr>
          <a:xfrm>
            <a:off x="1892839" y="8071440"/>
            <a:ext cx="295526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速度</a:t>
            </a:r>
          </a:p>
        </p:txBody>
      </p:sp>
      <p:sp>
        <p:nvSpPr>
          <p:cNvPr id="24987" name="Rectangle 24986">
            <a:extLst>
              <a:ext uri="{FF2B5EF4-FFF2-40B4-BE49-F238E27FC236}">
                <a16:creationId xmlns:a16="http://schemas.microsoft.com/office/drawing/2014/main" id="{78896D46-6AB5-492F-FF78-F0F2A69E8456}"/>
              </a:ext>
            </a:extLst>
          </p:cNvPr>
          <p:cNvSpPr/>
          <p:nvPr/>
        </p:nvSpPr>
        <p:spPr>
          <a:xfrm>
            <a:off x="1892839" y="8749840"/>
            <a:ext cx="2955264" cy="640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意图 → 结果</a:t>
            </a:r>
          </a:p>
        </p:txBody>
      </p:sp>
      <p:sp>
        <p:nvSpPr>
          <p:cNvPr id="25046" name="Rectangle 25045">
            <a:extLst>
              <a:ext uri="{FF2B5EF4-FFF2-40B4-BE49-F238E27FC236}">
                <a16:creationId xmlns:a16="http://schemas.microsoft.com/office/drawing/2014/main" id="{82BE0780-B15A-56CC-B4D3-C55D89A4F669}"/>
              </a:ext>
            </a:extLst>
          </p:cNvPr>
          <p:cNvSpPr/>
          <p:nvPr/>
        </p:nvSpPr>
        <p:spPr>
          <a:xfrm>
            <a:off x="5075431" y="5549840"/>
            <a:ext cx="3409920" cy="3868480"/>
          </a:xfrm>
          <a:prstGeom prst="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5106" name="Rectangle: Rounded Corners 25105">
            <a:extLst>
              <a:ext uri="{FF2B5EF4-FFF2-40B4-BE49-F238E27FC236}">
                <a16:creationId xmlns:a16="http://schemas.microsoft.com/office/drawing/2014/main" id="{44549DF5-CB78-5C98-EDFC-F744133894A4}"/>
              </a:ext>
            </a:extLst>
          </p:cNvPr>
          <p:cNvSpPr/>
          <p:nvPr/>
        </p:nvSpPr>
        <p:spPr>
          <a:xfrm>
            <a:off x="5302759" y="5754640"/>
            <a:ext cx="880896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L2</a:t>
            </a:r>
          </a:p>
        </p:txBody>
      </p:sp>
      <p:sp>
        <p:nvSpPr>
          <p:cNvPr id="25167" name="Rectangle 25166">
            <a:extLst>
              <a:ext uri="{FF2B5EF4-FFF2-40B4-BE49-F238E27FC236}">
                <a16:creationId xmlns:a16="http://schemas.microsoft.com/office/drawing/2014/main" id="{4B06EC5D-8F0A-7E5F-D77C-5578C50BF01A}"/>
              </a:ext>
            </a:extLst>
          </p:cNvPr>
          <p:cNvSpPr/>
          <p:nvPr/>
        </p:nvSpPr>
        <p:spPr>
          <a:xfrm>
            <a:off x="5302759" y="6599440"/>
            <a:ext cx="2955264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Spec</a:t>
            </a:r>
          </a:p>
        </p:txBody>
      </p:sp>
      <p:sp>
        <p:nvSpPr>
          <p:cNvPr id="25229" name="Rectangle 25228">
            <a:extLst>
              <a:ext uri="{FF2B5EF4-FFF2-40B4-BE49-F238E27FC236}">
                <a16:creationId xmlns:a16="http://schemas.microsoft.com/office/drawing/2014/main" id="{00694C97-1FBA-0B2C-ABA7-BF97B63E258C}"/>
              </a:ext>
            </a:extLst>
          </p:cNvPr>
          <p:cNvSpPr/>
          <p:nvPr/>
        </p:nvSpPr>
        <p:spPr>
          <a:xfrm>
            <a:off x="5302759" y="7303440"/>
            <a:ext cx="295526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共识</a:t>
            </a:r>
          </a:p>
        </p:txBody>
      </p:sp>
      <p:sp>
        <p:nvSpPr>
          <p:cNvPr id="25292" name="Rectangle 25291">
            <a:extLst>
              <a:ext uri="{FF2B5EF4-FFF2-40B4-BE49-F238E27FC236}">
                <a16:creationId xmlns:a16="http://schemas.microsoft.com/office/drawing/2014/main" id="{83810A84-4E2A-F26A-5029-33EAABF3936D}"/>
              </a:ext>
            </a:extLst>
          </p:cNvPr>
          <p:cNvSpPr/>
          <p:nvPr/>
        </p:nvSpPr>
        <p:spPr>
          <a:xfrm>
            <a:off x="5302759" y="7981840"/>
            <a:ext cx="2955264" cy="640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需求 → 契约</a:t>
            </a:r>
          </a:p>
        </p:txBody>
      </p:sp>
      <p:sp>
        <p:nvSpPr>
          <p:cNvPr id="25356" name="Rectangle 25355">
            <a:extLst>
              <a:ext uri="{FF2B5EF4-FFF2-40B4-BE49-F238E27FC236}">
                <a16:creationId xmlns:a16="http://schemas.microsoft.com/office/drawing/2014/main" id="{E63AB116-8337-8B78-6972-755D0C1506B9}"/>
              </a:ext>
            </a:extLst>
          </p:cNvPr>
          <p:cNvSpPr/>
          <p:nvPr/>
        </p:nvSpPr>
        <p:spPr>
          <a:xfrm>
            <a:off x="8485351" y="4653840"/>
            <a:ext cx="3409920" cy="4764480"/>
          </a:xfrm>
          <a:prstGeom prst="rect">
            <a:avLst/>
          </a:prstGeom>
          <a:solidFill>
            <a:srgbClr val="4B190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5421" name="Rectangle: Rounded Corners 25420">
            <a:extLst>
              <a:ext uri="{FF2B5EF4-FFF2-40B4-BE49-F238E27FC236}">
                <a16:creationId xmlns:a16="http://schemas.microsoft.com/office/drawing/2014/main" id="{5E7A7C42-444C-0786-3DC7-B80AE5C124E4}"/>
              </a:ext>
            </a:extLst>
          </p:cNvPr>
          <p:cNvSpPr/>
          <p:nvPr/>
        </p:nvSpPr>
        <p:spPr>
          <a:xfrm>
            <a:off x="8712679" y="4858640"/>
            <a:ext cx="880896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L3</a:t>
            </a:r>
          </a:p>
        </p:txBody>
      </p:sp>
      <p:sp>
        <p:nvSpPr>
          <p:cNvPr id="25487" name="Rectangle 25486">
            <a:extLst>
              <a:ext uri="{FF2B5EF4-FFF2-40B4-BE49-F238E27FC236}">
                <a16:creationId xmlns:a16="http://schemas.microsoft.com/office/drawing/2014/main" id="{6457153B-93F5-60D1-F996-2D1BA1D9E316}"/>
              </a:ext>
            </a:extLst>
          </p:cNvPr>
          <p:cNvSpPr/>
          <p:nvPr/>
        </p:nvSpPr>
        <p:spPr>
          <a:xfrm>
            <a:off x="8712679" y="5703440"/>
            <a:ext cx="2955264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Harness</a:t>
            </a:r>
          </a:p>
        </p:txBody>
      </p:sp>
      <p:sp>
        <p:nvSpPr>
          <p:cNvPr id="25554" name="Rectangle 25553">
            <a:extLst>
              <a:ext uri="{FF2B5EF4-FFF2-40B4-BE49-F238E27FC236}">
                <a16:creationId xmlns:a16="http://schemas.microsoft.com/office/drawing/2014/main" id="{A467E19A-B21E-C925-77B5-36BC1DB1D04C}"/>
              </a:ext>
            </a:extLst>
          </p:cNvPr>
          <p:cNvSpPr/>
          <p:nvPr/>
        </p:nvSpPr>
        <p:spPr>
          <a:xfrm>
            <a:off x="8712679" y="6407440"/>
            <a:ext cx="295526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可运营</a:t>
            </a:r>
          </a:p>
        </p:txBody>
      </p:sp>
      <p:sp>
        <p:nvSpPr>
          <p:cNvPr id="25622" name="Rectangle 25621">
            <a:extLst>
              <a:ext uri="{FF2B5EF4-FFF2-40B4-BE49-F238E27FC236}">
                <a16:creationId xmlns:a16="http://schemas.microsoft.com/office/drawing/2014/main" id="{7BE3EE70-AE5C-F7AD-DE16-5BE0F132BEF0}"/>
              </a:ext>
            </a:extLst>
          </p:cNvPr>
          <p:cNvSpPr/>
          <p:nvPr/>
        </p:nvSpPr>
        <p:spPr>
          <a:xfrm>
            <a:off x="8712679" y="7085840"/>
            <a:ext cx="2955264" cy="640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任务 → 受控执行</a:t>
            </a:r>
          </a:p>
        </p:txBody>
      </p:sp>
      <p:sp>
        <p:nvSpPr>
          <p:cNvPr id="25691" name="Rectangle 25690">
            <a:extLst>
              <a:ext uri="{FF2B5EF4-FFF2-40B4-BE49-F238E27FC236}">
                <a16:creationId xmlns:a16="http://schemas.microsoft.com/office/drawing/2014/main" id="{EFEA78C6-7720-8642-F1DE-CDD204F4127D}"/>
              </a:ext>
            </a:extLst>
          </p:cNvPr>
          <p:cNvSpPr/>
          <p:nvPr/>
        </p:nvSpPr>
        <p:spPr>
          <a:xfrm>
            <a:off x="11895271" y="3629840"/>
            <a:ext cx="4262400" cy="578848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5761" name="Rectangle: Rounded Corners 25760">
            <a:extLst>
              <a:ext uri="{FF2B5EF4-FFF2-40B4-BE49-F238E27FC236}">
                <a16:creationId xmlns:a16="http://schemas.microsoft.com/office/drawing/2014/main" id="{59B7FF9C-803C-DE58-BD1C-E57FC8B099B3}"/>
              </a:ext>
            </a:extLst>
          </p:cNvPr>
          <p:cNvSpPr/>
          <p:nvPr/>
        </p:nvSpPr>
        <p:spPr>
          <a:xfrm>
            <a:off x="12122599" y="3834639"/>
            <a:ext cx="880896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L4</a:t>
            </a:r>
          </a:p>
        </p:txBody>
      </p:sp>
      <p:sp>
        <p:nvSpPr>
          <p:cNvPr id="25832" name="Rectangle 25831">
            <a:extLst>
              <a:ext uri="{FF2B5EF4-FFF2-40B4-BE49-F238E27FC236}">
                <a16:creationId xmlns:a16="http://schemas.microsoft.com/office/drawing/2014/main" id="{AB7EC17A-8933-C710-E0B9-38FDB49FB68B}"/>
              </a:ext>
            </a:extLst>
          </p:cNvPr>
          <p:cNvSpPr/>
          <p:nvPr/>
        </p:nvSpPr>
        <p:spPr>
          <a:xfrm>
            <a:off x="12122599" y="4679440"/>
            <a:ext cx="3807744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Outcome</a:t>
            </a:r>
          </a:p>
        </p:txBody>
      </p:sp>
      <p:sp>
        <p:nvSpPr>
          <p:cNvPr id="25904" name="Rectangle 25903">
            <a:extLst>
              <a:ext uri="{FF2B5EF4-FFF2-40B4-BE49-F238E27FC236}">
                <a16:creationId xmlns:a16="http://schemas.microsoft.com/office/drawing/2014/main" id="{5AC64F49-67ED-DE79-31DA-0C7C51D6B349}"/>
              </a:ext>
            </a:extLst>
          </p:cNvPr>
          <p:cNvSpPr/>
          <p:nvPr/>
        </p:nvSpPr>
        <p:spPr>
          <a:xfrm>
            <a:off x="12122599" y="5383440"/>
            <a:ext cx="3807744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业务闭环</a:t>
            </a:r>
          </a:p>
        </p:txBody>
      </p:sp>
      <p:sp>
        <p:nvSpPr>
          <p:cNvPr id="25977" name="Rectangle 25976">
            <a:extLst>
              <a:ext uri="{FF2B5EF4-FFF2-40B4-BE49-F238E27FC236}">
                <a16:creationId xmlns:a16="http://schemas.microsoft.com/office/drawing/2014/main" id="{7455A30B-9376-50AD-9348-927471A8B980}"/>
              </a:ext>
            </a:extLst>
          </p:cNvPr>
          <p:cNvSpPr/>
          <p:nvPr/>
        </p:nvSpPr>
        <p:spPr>
          <a:xfrm>
            <a:off x="12122599" y="6061840"/>
            <a:ext cx="3807744" cy="640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证据 → 决策</a:t>
            </a:r>
          </a:p>
        </p:txBody>
      </p:sp>
      <p:sp>
        <p:nvSpPr>
          <p:cNvPr id="26051" name="Rectangle 26050">
            <a:extLst>
              <a:ext uri="{FF2B5EF4-FFF2-40B4-BE49-F238E27FC236}">
                <a16:creationId xmlns:a16="http://schemas.microsoft.com/office/drawing/2014/main" id="{076045BE-8686-49C3-9A41-BA6FBBDFE366}"/>
              </a:ext>
            </a:extLst>
          </p:cNvPr>
          <p:cNvSpPr/>
          <p:nvPr/>
        </p:nvSpPr>
        <p:spPr>
          <a:xfrm>
            <a:off x="12122599" y="6829840"/>
            <a:ext cx="3807744" cy="640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持续优化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97" name="Rectangle 26596">
            <a:extLst>
              <a:ext uri="{FF2B5EF4-FFF2-40B4-BE49-F238E27FC236}">
                <a16:creationId xmlns:a16="http://schemas.microsoft.com/office/drawing/2014/main" id="{70F3C0E7-8589-709C-7C7F-DDFF6AE53343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02 · 能力演变</a:t>
            </a:r>
          </a:p>
        </p:txBody>
      </p:sp>
      <p:sp>
        <p:nvSpPr>
          <p:cNvPr id="26679" name="Rectangle 26678">
            <a:extLst>
              <a:ext uri="{FF2B5EF4-FFF2-40B4-BE49-F238E27FC236}">
                <a16:creationId xmlns:a16="http://schemas.microsoft.com/office/drawing/2014/main" id="{11924366-E7A5-7256-D66A-98546E968512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Coding Agent 的五次跃迁：委托范围不断扩大</a:t>
            </a:r>
          </a:p>
        </p:txBody>
      </p:sp>
      <p:sp>
        <p:nvSpPr>
          <p:cNvPr id="26762" name="Rectangle 26761">
            <a:extLst>
              <a:ext uri="{FF2B5EF4-FFF2-40B4-BE49-F238E27FC236}">
                <a16:creationId xmlns:a16="http://schemas.microsoft.com/office/drawing/2014/main" id="{8796A48D-AD63-1D77-3E2E-2C92572947AE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真正的变化不是“写得更快”，而是 Agent 可承担的结果越来越完整。</a:t>
            </a:r>
          </a:p>
        </p:txBody>
      </p:sp>
      <p:sp>
        <p:nvSpPr>
          <p:cNvPr id="26846" name="Rectangle 26845">
            <a:extLst>
              <a:ext uri="{FF2B5EF4-FFF2-40B4-BE49-F238E27FC236}">
                <a16:creationId xmlns:a16="http://schemas.microsoft.com/office/drawing/2014/main" id="{14C81739-3347-E84E-BBE6-AFB5BAEF8571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14</a:t>
            </a:r>
          </a:p>
        </p:txBody>
      </p:sp>
      <p:sp>
        <p:nvSpPr>
          <p:cNvPr id="26931" name="Rectangle 26930">
            <a:extLst>
              <a:ext uri="{FF2B5EF4-FFF2-40B4-BE49-F238E27FC236}">
                <a16:creationId xmlns:a16="http://schemas.microsoft.com/office/drawing/2014/main" id="{13A1198E-91AB-632F-3E0B-87155B11EDD2}"/>
              </a:ext>
            </a:extLst>
          </p:cNvPr>
          <p:cNvSpPr/>
          <p:nvPr/>
        </p:nvSpPr>
        <p:spPr>
          <a:xfrm>
            <a:off x="1665511" y="5677840"/>
            <a:ext cx="14634240" cy="832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7017" name="Oval 27016">
            <a:extLst>
              <a:ext uri="{FF2B5EF4-FFF2-40B4-BE49-F238E27FC236}">
                <a16:creationId xmlns:a16="http://schemas.microsoft.com/office/drawing/2014/main" id="{9DC2ACF5-311B-0EAD-806D-DC7BC62A3962}"/>
              </a:ext>
            </a:extLst>
          </p:cNvPr>
          <p:cNvSpPr/>
          <p:nvPr/>
        </p:nvSpPr>
        <p:spPr>
          <a:xfrm>
            <a:off x="2091751" y="5229840"/>
            <a:ext cx="781440" cy="704000"/>
          </a:xfrm>
          <a:prstGeom prst="ellipse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7104" name="Rectangle 27103">
            <a:extLst>
              <a:ext uri="{FF2B5EF4-FFF2-40B4-BE49-F238E27FC236}">
                <a16:creationId xmlns:a16="http://schemas.microsoft.com/office/drawing/2014/main" id="{D15C26CC-9D68-F44B-FD2C-A0CBC1C92928}"/>
              </a:ext>
            </a:extLst>
          </p:cNvPr>
          <p:cNvSpPr/>
          <p:nvPr/>
        </p:nvSpPr>
        <p:spPr>
          <a:xfrm>
            <a:off x="1594471" y="4205840"/>
            <a:ext cx="1776000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补全</a:t>
            </a:r>
          </a:p>
        </p:txBody>
      </p:sp>
      <p:sp>
        <p:nvSpPr>
          <p:cNvPr id="27192" name="Rectangle 27191">
            <a:extLst>
              <a:ext uri="{FF2B5EF4-FFF2-40B4-BE49-F238E27FC236}">
                <a16:creationId xmlns:a16="http://schemas.microsoft.com/office/drawing/2014/main" id="{FB56CD9E-8FFC-139E-3D4A-AE377F08C472}"/>
              </a:ext>
            </a:extLst>
          </p:cNvPr>
          <p:cNvSpPr/>
          <p:nvPr/>
        </p:nvSpPr>
        <p:spPr>
          <a:xfrm>
            <a:off x="1452391" y="6445840"/>
            <a:ext cx="206016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一行代码</a:t>
            </a:r>
          </a:p>
        </p:txBody>
      </p:sp>
      <p:sp>
        <p:nvSpPr>
          <p:cNvPr id="27281" name="Oval 27280">
            <a:extLst>
              <a:ext uri="{FF2B5EF4-FFF2-40B4-BE49-F238E27FC236}">
                <a16:creationId xmlns:a16="http://schemas.microsoft.com/office/drawing/2014/main" id="{618817F6-C45A-6212-49E2-5128E73E9525}"/>
              </a:ext>
            </a:extLst>
          </p:cNvPr>
          <p:cNvSpPr/>
          <p:nvPr/>
        </p:nvSpPr>
        <p:spPr>
          <a:xfrm>
            <a:off x="5430631" y="5229840"/>
            <a:ext cx="781440" cy="704000"/>
          </a:xfrm>
          <a:prstGeom prst="ellipse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7371" name="Rectangle 27370">
            <a:extLst>
              <a:ext uri="{FF2B5EF4-FFF2-40B4-BE49-F238E27FC236}">
                <a16:creationId xmlns:a16="http://schemas.microsoft.com/office/drawing/2014/main" id="{D7A16B09-F6F3-90EA-789E-F3E6533AA3A8}"/>
              </a:ext>
            </a:extLst>
          </p:cNvPr>
          <p:cNvSpPr/>
          <p:nvPr/>
        </p:nvSpPr>
        <p:spPr>
          <a:xfrm>
            <a:off x="4933351" y="4205840"/>
            <a:ext cx="1776000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对话</a:t>
            </a:r>
          </a:p>
        </p:txBody>
      </p:sp>
      <p:sp>
        <p:nvSpPr>
          <p:cNvPr id="27462" name="Rectangle 27461">
            <a:extLst>
              <a:ext uri="{FF2B5EF4-FFF2-40B4-BE49-F238E27FC236}">
                <a16:creationId xmlns:a16="http://schemas.microsoft.com/office/drawing/2014/main" id="{DE9AF03B-47CD-7E69-860B-D03532E464F4}"/>
              </a:ext>
            </a:extLst>
          </p:cNvPr>
          <p:cNvSpPr/>
          <p:nvPr/>
        </p:nvSpPr>
        <p:spPr>
          <a:xfrm>
            <a:off x="4791271" y="6445840"/>
            <a:ext cx="206016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解释与生成</a:t>
            </a:r>
          </a:p>
        </p:txBody>
      </p:sp>
      <p:sp>
        <p:nvSpPr>
          <p:cNvPr id="27554" name="Oval 27553">
            <a:extLst>
              <a:ext uri="{FF2B5EF4-FFF2-40B4-BE49-F238E27FC236}">
                <a16:creationId xmlns:a16="http://schemas.microsoft.com/office/drawing/2014/main" id="{99B06A70-7174-DECD-E88B-9C3B806A9156}"/>
              </a:ext>
            </a:extLst>
          </p:cNvPr>
          <p:cNvSpPr/>
          <p:nvPr/>
        </p:nvSpPr>
        <p:spPr>
          <a:xfrm>
            <a:off x="8769511" y="5229840"/>
            <a:ext cx="781440" cy="704000"/>
          </a:xfrm>
          <a:prstGeom prst="ellipse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7647" name="Rectangle 27646">
            <a:extLst>
              <a:ext uri="{FF2B5EF4-FFF2-40B4-BE49-F238E27FC236}">
                <a16:creationId xmlns:a16="http://schemas.microsoft.com/office/drawing/2014/main" id="{17C04B50-E543-F222-CFB9-A7D80751E9CC}"/>
              </a:ext>
            </a:extLst>
          </p:cNvPr>
          <p:cNvSpPr/>
          <p:nvPr/>
        </p:nvSpPr>
        <p:spPr>
          <a:xfrm>
            <a:off x="8272231" y="4205840"/>
            <a:ext cx="1776000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Agent</a:t>
            </a:r>
          </a:p>
        </p:txBody>
      </p:sp>
      <p:sp>
        <p:nvSpPr>
          <p:cNvPr id="27741" name="Rectangle 27740">
            <a:extLst>
              <a:ext uri="{FF2B5EF4-FFF2-40B4-BE49-F238E27FC236}">
                <a16:creationId xmlns:a16="http://schemas.microsoft.com/office/drawing/2014/main" id="{9A7B4689-D0F9-FB99-1F3C-9AC0AA5C6C34}"/>
              </a:ext>
            </a:extLst>
          </p:cNvPr>
          <p:cNvSpPr/>
          <p:nvPr/>
        </p:nvSpPr>
        <p:spPr>
          <a:xfrm>
            <a:off x="8130151" y="6445840"/>
            <a:ext cx="206016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多文件任务</a:t>
            </a:r>
          </a:p>
        </p:txBody>
      </p:sp>
      <p:sp>
        <p:nvSpPr>
          <p:cNvPr id="27836" name="Oval 27835">
            <a:extLst>
              <a:ext uri="{FF2B5EF4-FFF2-40B4-BE49-F238E27FC236}">
                <a16:creationId xmlns:a16="http://schemas.microsoft.com/office/drawing/2014/main" id="{6A442DF9-8251-3DBD-FC27-EC37BDBE21DE}"/>
              </a:ext>
            </a:extLst>
          </p:cNvPr>
          <p:cNvSpPr/>
          <p:nvPr/>
        </p:nvSpPr>
        <p:spPr>
          <a:xfrm>
            <a:off x="12108391" y="5229840"/>
            <a:ext cx="781440" cy="704000"/>
          </a:xfrm>
          <a:prstGeom prst="ellipse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7932" name="Rectangle 27931">
            <a:extLst>
              <a:ext uri="{FF2B5EF4-FFF2-40B4-BE49-F238E27FC236}">
                <a16:creationId xmlns:a16="http://schemas.microsoft.com/office/drawing/2014/main" id="{E37F8048-4357-76A8-F42F-AA8718FBCA33}"/>
              </a:ext>
            </a:extLst>
          </p:cNvPr>
          <p:cNvSpPr/>
          <p:nvPr/>
        </p:nvSpPr>
        <p:spPr>
          <a:xfrm>
            <a:off x="11611111" y="4205840"/>
            <a:ext cx="1776000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云执行</a:t>
            </a:r>
          </a:p>
        </p:txBody>
      </p:sp>
      <p:sp>
        <p:nvSpPr>
          <p:cNvPr id="28029" name="Rectangle 28028">
            <a:extLst>
              <a:ext uri="{FF2B5EF4-FFF2-40B4-BE49-F238E27FC236}">
                <a16:creationId xmlns:a16="http://schemas.microsoft.com/office/drawing/2014/main" id="{9FBCA0A0-DA77-30D4-DF03-09A6C9805EF2}"/>
              </a:ext>
            </a:extLst>
          </p:cNvPr>
          <p:cNvSpPr/>
          <p:nvPr/>
        </p:nvSpPr>
        <p:spPr>
          <a:xfrm>
            <a:off x="11469031" y="6445840"/>
            <a:ext cx="206016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后台持续运行</a:t>
            </a:r>
          </a:p>
        </p:txBody>
      </p:sp>
      <p:sp>
        <p:nvSpPr>
          <p:cNvPr id="28127" name="Oval 28126">
            <a:extLst>
              <a:ext uri="{FF2B5EF4-FFF2-40B4-BE49-F238E27FC236}">
                <a16:creationId xmlns:a16="http://schemas.microsoft.com/office/drawing/2014/main" id="{CE1AEC94-0669-0255-7AD0-F75E29EF3487}"/>
              </a:ext>
            </a:extLst>
          </p:cNvPr>
          <p:cNvSpPr/>
          <p:nvPr/>
        </p:nvSpPr>
        <p:spPr>
          <a:xfrm>
            <a:off x="15447271" y="5229840"/>
            <a:ext cx="781440" cy="704000"/>
          </a:xfrm>
          <a:prstGeom prst="ellipse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8226" name="Rectangle 28225">
            <a:extLst>
              <a:ext uri="{FF2B5EF4-FFF2-40B4-BE49-F238E27FC236}">
                <a16:creationId xmlns:a16="http://schemas.microsoft.com/office/drawing/2014/main" id="{21A87ED6-5339-7EA3-09F9-50E312F1D15A}"/>
              </a:ext>
            </a:extLst>
          </p:cNvPr>
          <p:cNvSpPr/>
          <p:nvPr/>
        </p:nvSpPr>
        <p:spPr>
          <a:xfrm>
            <a:off x="14949991" y="4205840"/>
            <a:ext cx="1776000" cy="576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8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 Runtime</a:t>
            </a:r>
          </a:p>
        </p:txBody>
      </p:sp>
      <p:sp>
        <p:nvSpPr>
          <p:cNvPr id="28326" name="Rectangle 28325">
            <a:extLst>
              <a:ext uri="{FF2B5EF4-FFF2-40B4-BE49-F238E27FC236}">
                <a16:creationId xmlns:a16="http://schemas.microsoft.com/office/drawing/2014/main" id="{02EE027B-ED1C-5699-F821-330AF954C822}"/>
              </a:ext>
            </a:extLst>
          </p:cNvPr>
          <p:cNvSpPr/>
          <p:nvPr/>
        </p:nvSpPr>
        <p:spPr>
          <a:xfrm>
            <a:off x="14807911" y="6445840"/>
            <a:ext cx="206016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跨系统交付</a:t>
            </a:r>
          </a:p>
        </p:txBody>
      </p:sp>
      <p:sp>
        <p:nvSpPr>
          <p:cNvPr id="28427" name="Rectangle: Rounded Corners 28426">
            <a:extLst>
              <a:ext uri="{FF2B5EF4-FFF2-40B4-BE49-F238E27FC236}">
                <a16:creationId xmlns:a16="http://schemas.microsoft.com/office/drawing/2014/main" id="{361FDE89-96A6-7BBB-328D-F863AF730A7A}"/>
              </a:ext>
            </a:extLst>
          </p:cNvPr>
          <p:cNvSpPr/>
          <p:nvPr/>
        </p:nvSpPr>
        <p:spPr>
          <a:xfrm>
            <a:off x="5189095" y="7725840"/>
            <a:ext cx="781440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边界从“代码库”扩展为“企业工作流”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29" name="Rectangle 28528">
            <a:extLst>
              <a:ext uri="{FF2B5EF4-FFF2-40B4-BE49-F238E27FC236}">
                <a16:creationId xmlns:a16="http://schemas.microsoft.com/office/drawing/2014/main" id="{D891F9D7-1F12-3655-C0F4-328C6A18F4BE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02 · 能力演变</a:t>
            </a:r>
          </a:p>
        </p:txBody>
      </p:sp>
      <p:sp>
        <p:nvSpPr>
          <p:cNvPr id="28632" name="Rectangle 28631">
            <a:extLst>
              <a:ext uri="{FF2B5EF4-FFF2-40B4-BE49-F238E27FC236}">
                <a16:creationId xmlns:a16="http://schemas.microsoft.com/office/drawing/2014/main" id="{E39CEBEA-6D34-9110-D9F7-0BED8B9263FB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上下文与工具面一起扩张，Agent 才能走出代码库</a:t>
            </a:r>
          </a:p>
        </p:txBody>
      </p:sp>
      <p:sp>
        <p:nvSpPr>
          <p:cNvPr id="28736" name="Rectangle 28735">
            <a:extLst>
              <a:ext uri="{FF2B5EF4-FFF2-40B4-BE49-F238E27FC236}">
                <a16:creationId xmlns:a16="http://schemas.microsoft.com/office/drawing/2014/main" id="{8400C997-BECB-5257-2623-C54296BCDBD6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一次性 Prompt 正在变成动态上下文栈；工具调用正在变成跨系统行动面。</a:t>
            </a:r>
          </a:p>
        </p:txBody>
      </p:sp>
      <p:sp>
        <p:nvSpPr>
          <p:cNvPr id="28841" name="Rectangle 28840">
            <a:extLst>
              <a:ext uri="{FF2B5EF4-FFF2-40B4-BE49-F238E27FC236}">
                <a16:creationId xmlns:a16="http://schemas.microsoft.com/office/drawing/2014/main" id="{B4C2E7D3-CB9A-9B0E-AFDE-1B5CB8D0130F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15</a:t>
            </a:r>
          </a:p>
        </p:txBody>
      </p:sp>
      <p:sp>
        <p:nvSpPr>
          <p:cNvPr id="28947" name="Rectangle: Rounded Corners 28946">
            <a:extLst>
              <a:ext uri="{FF2B5EF4-FFF2-40B4-BE49-F238E27FC236}">
                <a16:creationId xmlns:a16="http://schemas.microsoft.com/office/drawing/2014/main" id="{373D12CE-0E14-E500-C987-C98CB416599C}"/>
              </a:ext>
            </a:extLst>
          </p:cNvPr>
          <p:cNvSpPr/>
          <p:nvPr/>
        </p:nvSpPr>
        <p:spPr>
          <a:xfrm>
            <a:off x="1381351" y="3501840"/>
            <a:ext cx="7104000" cy="460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动态上下文栈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任务目标与优先级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文件、代码、数据与历史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组织知识、策略与身份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实时工具结果与环境状态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9054" name="Rectangle: Rounded Corners 29053">
            <a:extLst>
              <a:ext uri="{FF2B5EF4-FFF2-40B4-BE49-F238E27FC236}">
                <a16:creationId xmlns:a16="http://schemas.microsoft.com/office/drawing/2014/main" id="{4095F275-74D3-49A3-92FF-94DC3356432D}"/>
              </a:ext>
            </a:extLst>
          </p:cNvPr>
          <p:cNvSpPr/>
          <p:nvPr/>
        </p:nvSpPr>
        <p:spPr>
          <a:xfrm>
            <a:off x="9621991" y="3501840"/>
            <a:ext cx="7104000" cy="460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跨系统工具面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终端 / IDE / Git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浏览器 / 文档 / 文件系统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Excel / 数据源 / BI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邮件 / 会议 / 工单 / API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9162" name="Arrow: Right 29161">
            <a:extLst>
              <a:ext uri="{FF2B5EF4-FFF2-40B4-BE49-F238E27FC236}">
                <a16:creationId xmlns:a16="http://schemas.microsoft.com/office/drawing/2014/main" id="{5A6FA5FC-B3A9-E25D-8041-54B718AD8386}"/>
              </a:ext>
            </a:extLst>
          </p:cNvPr>
          <p:cNvSpPr/>
          <p:nvPr/>
        </p:nvSpPr>
        <p:spPr>
          <a:xfrm>
            <a:off x="8456935" y="5357840"/>
            <a:ext cx="923520" cy="537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71" name="Rectangle 29270">
            <a:extLst>
              <a:ext uri="{FF2B5EF4-FFF2-40B4-BE49-F238E27FC236}">
                <a16:creationId xmlns:a16="http://schemas.microsoft.com/office/drawing/2014/main" id="{F22FB33F-C265-9C78-E5C2-F073625E9EA8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02 · 能力演变</a:t>
            </a:r>
          </a:p>
        </p:txBody>
      </p:sp>
      <p:sp>
        <p:nvSpPr>
          <p:cNvPr id="29381" name="Rectangle 29380">
            <a:extLst>
              <a:ext uri="{FF2B5EF4-FFF2-40B4-BE49-F238E27FC236}">
                <a16:creationId xmlns:a16="http://schemas.microsoft.com/office/drawing/2014/main" id="{04F0BB31-2A42-4292-7E78-3E107C92A974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人不是兜底，而是 Runtime 里的决策节点</a:t>
            </a:r>
          </a:p>
        </p:txBody>
      </p:sp>
      <p:sp>
        <p:nvSpPr>
          <p:cNvPr id="29492" name="Rectangle 29491">
            <a:extLst>
              <a:ext uri="{FF2B5EF4-FFF2-40B4-BE49-F238E27FC236}">
                <a16:creationId xmlns:a16="http://schemas.microsoft.com/office/drawing/2014/main" id="{CB73E6B4-0C3E-F155-5482-58EBD8DA2F81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高风险动作要在执行路径中显式分级、授权、审批与留痕。</a:t>
            </a:r>
          </a:p>
        </p:txBody>
      </p:sp>
      <p:sp>
        <p:nvSpPr>
          <p:cNvPr id="29604" name="Rectangle 29603">
            <a:extLst>
              <a:ext uri="{FF2B5EF4-FFF2-40B4-BE49-F238E27FC236}">
                <a16:creationId xmlns:a16="http://schemas.microsoft.com/office/drawing/2014/main" id="{4A6A1989-4348-E84F-FF66-6EF3497B2BC5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16</a:t>
            </a:r>
          </a:p>
        </p:txBody>
      </p:sp>
      <p:sp>
        <p:nvSpPr>
          <p:cNvPr id="29717" name="Rectangle: Rounded Corners 29716">
            <a:extLst>
              <a:ext uri="{FF2B5EF4-FFF2-40B4-BE49-F238E27FC236}">
                <a16:creationId xmlns:a16="http://schemas.microsoft.com/office/drawing/2014/main" id="{FB59C0D4-AA0C-864E-A3B6-4AC81C919080}"/>
              </a:ext>
            </a:extLst>
          </p:cNvPr>
          <p:cNvSpPr/>
          <p:nvPr/>
        </p:nvSpPr>
        <p:spPr>
          <a:xfrm>
            <a:off x="1452391" y="3501840"/>
            <a:ext cx="184704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READ</a:t>
            </a:r>
          </a:p>
        </p:txBody>
      </p:sp>
      <p:sp>
        <p:nvSpPr>
          <p:cNvPr id="29831" name="Rectangle: Rounded Corners 29830">
            <a:extLst>
              <a:ext uri="{FF2B5EF4-FFF2-40B4-BE49-F238E27FC236}">
                <a16:creationId xmlns:a16="http://schemas.microsoft.com/office/drawing/2014/main" id="{7062D958-06BC-AC5D-FBF2-44A238861785}"/>
              </a:ext>
            </a:extLst>
          </p:cNvPr>
          <p:cNvSpPr/>
          <p:nvPr/>
        </p:nvSpPr>
        <p:spPr>
          <a:xfrm>
            <a:off x="3583591" y="3501840"/>
            <a:ext cx="12147840" cy="10496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9946" name="Rectangle 29945">
            <a:extLst>
              <a:ext uri="{FF2B5EF4-FFF2-40B4-BE49-F238E27FC236}">
                <a16:creationId xmlns:a16="http://schemas.microsoft.com/office/drawing/2014/main" id="{EF588775-BEDE-ED26-108B-491E6DE3C4F9}"/>
              </a:ext>
            </a:extLst>
          </p:cNvPr>
          <p:cNvSpPr/>
          <p:nvPr/>
        </p:nvSpPr>
        <p:spPr>
          <a:xfrm>
            <a:off x="3938791" y="3668240"/>
            <a:ext cx="255744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自动允许</a:t>
            </a:r>
          </a:p>
        </p:txBody>
      </p:sp>
      <p:sp>
        <p:nvSpPr>
          <p:cNvPr id="30062" name="Rectangle 30061">
            <a:extLst>
              <a:ext uri="{FF2B5EF4-FFF2-40B4-BE49-F238E27FC236}">
                <a16:creationId xmlns:a16="http://schemas.microsoft.com/office/drawing/2014/main" id="{995FB389-7373-1EE6-2910-B343D256645F}"/>
              </a:ext>
            </a:extLst>
          </p:cNvPr>
          <p:cNvSpPr/>
          <p:nvPr/>
        </p:nvSpPr>
        <p:spPr>
          <a:xfrm>
            <a:off x="6709351" y="3668240"/>
            <a:ext cx="86668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查询、分析、读取授权内容</a:t>
            </a:r>
          </a:p>
        </p:txBody>
      </p:sp>
      <p:sp>
        <p:nvSpPr>
          <p:cNvPr id="30179" name="Rectangle: Rounded Corners 30178">
            <a:extLst>
              <a:ext uri="{FF2B5EF4-FFF2-40B4-BE49-F238E27FC236}">
                <a16:creationId xmlns:a16="http://schemas.microsoft.com/office/drawing/2014/main" id="{755A1F4F-7937-6000-F92B-845DFB8CE59E}"/>
              </a:ext>
            </a:extLst>
          </p:cNvPr>
          <p:cNvSpPr/>
          <p:nvPr/>
        </p:nvSpPr>
        <p:spPr>
          <a:xfrm>
            <a:off x="1452391" y="4845840"/>
            <a:ext cx="184704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DRAFT</a:t>
            </a:r>
          </a:p>
        </p:txBody>
      </p:sp>
      <p:sp>
        <p:nvSpPr>
          <p:cNvPr id="30297" name="Rectangle: Rounded Corners 30296">
            <a:extLst>
              <a:ext uri="{FF2B5EF4-FFF2-40B4-BE49-F238E27FC236}">
                <a16:creationId xmlns:a16="http://schemas.microsoft.com/office/drawing/2014/main" id="{FB0F0788-4E75-3D56-8D32-35C68C2F1E3C}"/>
              </a:ext>
            </a:extLst>
          </p:cNvPr>
          <p:cNvSpPr/>
          <p:nvPr/>
        </p:nvSpPr>
        <p:spPr>
          <a:xfrm>
            <a:off x="3583591" y="4845840"/>
            <a:ext cx="12147840" cy="10496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0416" name="Rectangle 30415">
            <a:extLst>
              <a:ext uri="{FF2B5EF4-FFF2-40B4-BE49-F238E27FC236}">
                <a16:creationId xmlns:a16="http://schemas.microsoft.com/office/drawing/2014/main" id="{4A301A78-922C-6466-26F7-5E8360A938F2}"/>
              </a:ext>
            </a:extLst>
          </p:cNvPr>
          <p:cNvSpPr/>
          <p:nvPr/>
        </p:nvSpPr>
        <p:spPr>
          <a:xfrm>
            <a:off x="3938791" y="5012240"/>
            <a:ext cx="255744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可审阅</a:t>
            </a:r>
          </a:p>
        </p:txBody>
      </p:sp>
      <p:sp>
        <p:nvSpPr>
          <p:cNvPr id="30536" name="Rectangle 30535">
            <a:extLst>
              <a:ext uri="{FF2B5EF4-FFF2-40B4-BE49-F238E27FC236}">
                <a16:creationId xmlns:a16="http://schemas.microsoft.com/office/drawing/2014/main" id="{71468EC0-0305-D2E0-1609-7480C55780A2}"/>
              </a:ext>
            </a:extLst>
          </p:cNvPr>
          <p:cNvSpPr/>
          <p:nvPr/>
        </p:nvSpPr>
        <p:spPr>
          <a:xfrm>
            <a:off x="6709351" y="5012240"/>
            <a:ext cx="86668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生成草稿、方案与变更计划</a:t>
            </a:r>
          </a:p>
        </p:txBody>
      </p:sp>
      <p:sp>
        <p:nvSpPr>
          <p:cNvPr id="30657" name="Rectangle: Rounded Corners 30656">
            <a:extLst>
              <a:ext uri="{FF2B5EF4-FFF2-40B4-BE49-F238E27FC236}">
                <a16:creationId xmlns:a16="http://schemas.microsoft.com/office/drawing/2014/main" id="{831CA4E5-FFC6-F695-FCF9-87AA922DD543}"/>
              </a:ext>
            </a:extLst>
          </p:cNvPr>
          <p:cNvSpPr/>
          <p:nvPr/>
        </p:nvSpPr>
        <p:spPr>
          <a:xfrm>
            <a:off x="1452391" y="6189840"/>
            <a:ext cx="184704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WRITE</a:t>
            </a:r>
          </a:p>
        </p:txBody>
      </p:sp>
      <p:sp>
        <p:nvSpPr>
          <p:cNvPr id="30779" name="Rectangle: Rounded Corners 30778">
            <a:extLst>
              <a:ext uri="{FF2B5EF4-FFF2-40B4-BE49-F238E27FC236}">
                <a16:creationId xmlns:a16="http://schemas.microsoft.com/office/drawing/2014/main" id="{E3F5A359-C5CF-B7AB-BC59-F8903E4F4527}"/>
              </a:ext>
            </a:extLst>
          </p:cNvPr>
          <p:cNvSpPr/>
          <p:nvPr/>
        </p:nvSpPr>
        <p:spPr>
          <a:xfrm>
            <a:off x="3583591" y="6189840"/>
            <a:ext cx="12147840" cy="10496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0902" name="Rectangle 30901">
            <a:extLst>
              <a:ext uri="{FF2B5EF4-FFF2-40B4-BE49-F238E27FC236}">
                <a16:creationId xmlns:a16="http://schemas.microsoft.com/office/drawing/2014/main" id="{A3CFDC77-EC65-BA8E-5B5C-AAB4B78956B1}"/>
              </a:ext>
            </a:extLst>
          </p:cNvPr>
          <p:cNvSpPr/>
          <p:nvPr/>
        </p:nvSpPr>
        <p:spPr>
          <a:xfrm>
            <a:off x="3938791" y="6356240"/>
            <a:ext cx="255744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需确认</a:t>
            </a:r>
          </a:p>
        </p:txBody>
      </p:sp>
      <p:sp>
        <p:nvSpPr>
          <p:cNvPr id="31026" name="Rectangle 31025">
            <a:extLst>
              <a:ext uri="{FF2B5EF4-FFF2-40B4-BE49-F238E27FC236}">
                <a16:creationId xmlns:a16="http://schemas.microsoft.com/office/drawing/2014/main" id="{E5606D10-4E58-F075-0194-DCA5B7C77A06}"/>
              </a:ext>
            </a:extLst>
          </p:cNvPr>
          <p:cNvSpPr/>
          <p:nvPr/>
        </p:nvSpPr>
        <p:spPr>
          <a:xfrm>
            <a:off x="6709351" y="6356240"/>
            <a:ext cx="86668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写回系统、发送消息、创建记录</a:t>
            </a:r>
          </a:p>
        </p:txBody>
      </p:sp>
      <p:sp>
        <p:nvSpPr>
          <p:cNvPr id="31151" name="Rectangle: Rounded Corners 31150">
            <a:extLst>
              <a:ext uri="{FF2B5EF4-FFF2-40B4-BE49-F238E27FC236}">
                <a16:creationId xmlns:a16="http://schemas.microsoft.com/office/drawing/2014/main" id="{F07124DB-3995-283C-38EC-8E5A6F78D44B}"/>
              </a:ext>
            </a:extLst>
          </p:cNvPr>
          <p:cNvSpPr/>
          <p:nvPr/>
        </p:nvSpPr>
        <p:spPr>
          <a:xfrm>
            <a:off x="1452391" y="7533840"/>
            <a:ext cx="1847040" cy="588800"/>
          </a:xfrm>
          <a:prstGeom prst="roundRect">
            <a:avLst/>
          </a:prstGeom>
          <a:solidFill>
            <a:srgbClr val="FE682D"/>
          </a:solidFill>
          <a:ln w="12700">
            <a:solidFill>
              <a:srgbClr val="FE682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CRITICAL</a:t>
            </a:r>
          </a:p>
        </p:txBody>
      </p:sp>
      <p:sp>
        <p:nvSpPr>
          <p:cNvPr id="31277" name="Rectangle: Rounded Corners 31276">
            <a:extLst>
              <a:ext uri="{FF2B5EF4-FFF2-40B4-BE49-F238E27FC236}">
                <a16:creationId xmlns:a16="http://schemas.microsoft.com/office/drawing/2014/main" id="{3C4B5990-2E97-FB5C-1918-2EF6A62F95C5}"/>
              </a:ext>
            </a:extLst>
          </p:cNvPr>
          <p:cNvSpPr/>
          <p:nvPr/>
        </p:nvSpPr>
        <p:spPr>
          <a:xfrm>
            <a:off x="3583591" y="7533840"/>
            <a:ext cx="12147840" cy="10496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1404" name="Rectangle 31403">
            <a:extLst>
              <a:ext uri="{FF2B5EF4-FFF2-40B4-BE49-F238E27FC236}">
                <a16:creationId xmlns:a16="http://schemas.microsoft.com/office/drawing/2014/main" id="{5D70E924-C807-E547-5368-C6A2ACFE9414}"/>
              </a:ext>
            </a:extLst>
          </p:cNvPr>
          <p:cNvSpPr/>
          <p:nvPr/>
        </p:nvSpPr>
        <p:spPr>
          <a:xfrm>
            <a:off x="3938791" y="7700239"/>
            <a:ext cx="255744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双重控制</a:t>
            </a:r>
          </a:p>
        </p:txBody>
      </p:sp>
      <p:sp>
        <p:nvSpPr>
          <p:cNvPr id="31532" name="Rectangle 31531">
            <a:extLst>
              <a:ext uri="{FF2B5EF4-FFF2-40B4-BE49-F238E27FC236}">
                <a16:creationId xmlns:a16="http://schemas.microsoft.com/office/drawing/2014/main" id="{AA5100E4-F8C2-297E-6CD9-B1BDB1230E96}"/>
              </a:ext>
            </a:extLst>
          </p:cNvPr>
          <p:cNvSpPr/>
          <p:nvPr/>
        </p:nvSpPr>
        <p:spPr>
          <a:xfrm>
            <a:off x="6709351" y="7700239"/>
            <a:ext cx="86668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付款、删除、生产变更、高敏操作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61" name="Rectangle 31660">
            <a:extLst>
              <a:ext uri="{FF2B5EF4-FFF2-40B4-BE49-F238E27FC236}">
                <a16:creationId xmlns:a16="http://schemas.microsoft.com/office/drawing/2014/main" id="{5C3FAD5F-0EBF-DFD8-F8F6-76659F73274A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02 · 能力演变</a:t>
            </a:r>
          </a:p>
        </p:txBody>
      </p:sp>
      <p:sp>
        <p:nvSpPr>
          <p:cNvPr id="31791" name="Rectangle 31790">
            <a:extLst>
              <a:ext uri="{FF2B5EF4-FFF2-40B4-BE49-F238E27FC236}">
                <a16:creationId xmlns:a16="http://schemas.microsoft.com/office/drawing/2014/main" id="{6D1A21B9-D7E3-6923-7BF9-BE76A2B29F4F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从“生成内容”到“交付工作结果”</a:t>
            </a:r>
          </a:p>
        </p:txBody>
      </p:sp>
      <p:sp>
        <p:nvSpPr>
          <p:cNvPr id="31922" name="Rectangle 31921">
            <a:extLst>
              <a:ext uri="{FF2B5EF4-FFF2-40B4-BE49-F238E27FC236}">
                <a16:creationId xmlns:a16="http://schemas.microsoft.com/office/drawing/2014/main" id="{52747CE7-053C-6793-F798-6B2C5E11066F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 Agent 的终点不是回复，而是可验收产物、系统写回与执行证据。</a:t>
            </a:r>
          </a:p>
        </p:txBody>
      </p:sp>
      <p:sp>
        <p:nvSpPr>
          <p:cNvPr id="32054" name="Rectangle 32053">
            <a:extLst>
              <a:ext uri="{FF2B5EF4-FFF2-40B4-BE49-F238E27FC236}">
                <a16:creationId xmlns:a16="http://schemas.microsoft.com/office/drawing/2014/main" id="{1DF6E4A2-D3CC-DF91-D304-26D8CF41A405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17</a:t>
            </a:r>
          </a:p>
        </p:txBody>
      </p:sp>
      <p:sp>
        <p:nvSpPr>
          <p:cNvPr id="32187" name="Rectangle: Rounded Corners 32186">
            <a:extLst>
              <a:ext uri="{FF2B5EF4-FFF2-40B4-BE49-F238E27FC236}">
                <a16:creationId xmlns:a16="http://schemas.microsoft.com/office/drawing/2014/main" id="{D3377C12-3523-C396-3316-CB9618B588ED}"/>
              </a:ext>
            </a:extLst>
          </p:cNvPr>
          <p:cNvSpPr/>
          <p:nvPr/>
        </p:nvSpPr>
        <p:spPr>
          <a:xfrm>
            <a:off x="1523431" y="3693840"/>
            <a:ext cx="6109440" cy="35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传统助手：Output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回答问题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生成一段文本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给出建议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后续由人搬运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321" name="Rectangle: Rounded Corners 32320">
            <a:extLst>
              <a:ext uri="{FF2B5EF4-FFF2-40B4-BE49-F238E27FC236}">
                <a16:creationId xmlns:a16="http://schemas.microsoft.com/office/drawing/2014/main" id="{AB8B7A14-ABEB-1AED-B795-3F5F0A93E72C}"/>
              </a:ext>
            </a:extLst>
          </p:cNvPr>
          <p:cNvSpPr/>
          <p:nvPr/>
        </p:nvSpPr>
        <p:spPr>
          <a:xfrm>
            <a:off x="10332391" y="3693840"/>
            <a:ext cx="6109440" cy="358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Work Agent：Outcome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完成多步任务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产出可用成品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写回业务系统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提供验收与 Trace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456" name="Arrow: Right 32455">
            <a:extLst>
              <a:ext uri="{FF2B5EF4-FFF2-40B4-BE49-F238E27FC236}">
                <a16:creationId xmlns:a16="http://schemas.microsoft.com/office/drawing/2014/main" id="{AC83977B-C9C3-7EAB-8D1D-2C8D013D3CB8}"/>
              </a:ext>
            </a:extLst>
          </p:cNvPr>
          <p:cNvSpPr/>
          <p:nvPr/>
        </p:nvSpPr>
        <p:spPr>
          <a:xfrm>
            <a:off x="8059111" y="5037840"/>
            <a:ext cx="1776000" cy="665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592" name="Rectangle: Rounded Corners 32591">
            <a:extLst>
              <a:ext uri="{FF2B5EF4-FFF2-40B4-BE49-F238E27FC236}">
                <a16:creationId xmlns:a16="http://schemas.microsoft.com/office/drawing/2014/main" id="{CC58BE9C-8CFE-F37C-46F6-15E4EC1EB6AD}"/>
              </a:ext>
            </a:extLst>
          </p:cNvPr>
          <p:cNvSpPr/>
          <p:nvPr/>
        </p:nvSpPr>
        <p:spPr>
          <a:xfrm>
            <a:off x="5174887" y="7661840"/>
            <a:ext cx="767232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Outcome = 产物 + 状态变化 + 证据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7" name="Rectangle 16136">
            <a:extLst>
              <a:ext uri="{FF2B5EF4-FFF2-40B4-BE49-F238E27FC236}">
                <a16:creationId xmlns:a16="http://schemas.microsoft.com/office/drawing/2014/main" id="{7A052943-D668-C53F-8FF8-E504DE4698D3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02 · 能力演变</a:t>
            </a:r>
          </a:p>
        </p:txBody>
      </p:sp>
      <p:sp>
        <p:nvSpPr>
          <p:cNvPr id="16139" name="Rectangle 16138">
            <a:extLst>
              <a:ext uri="{FF2B5EF4-FFF2-40B4-BE49-F238E27FC236}">
                <a16:creationId xmlns:a16="http://schemas.microsoft.com/office/drawing/2014/main" id="{3806BB4C-1C8E-9104-E7EC-A7A7E141ECB3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一个产品任务，已经跨越五种工作表面</a:t>
            </a:r>
          </a:p>
        </p:txBody>
      </p:sp>
      <p:sp>
        <p:nvSpPr>
          <p:cNvPr id="16142" name="Rectangle 16141">
            <a:extLst>
              <a:ext uri="{FF2B5EF4-FFF2-40B4-BE49-F238E27FC236}">
                <a16:creationId xmlns:a16="http://schemas.microsoft.com/office/drawing/2014/main" id="{E52C4136-2990-A1B1-095E-6A0430E668AA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从需求到发布，Agent 需要同时处理文档、设计、代码、测试与协同。</a:t>
            </a:r>
          </a:p>
        </p:txBody>
      </p:sp>
      <p:sp>
        <p:nvSpPr>
          <p:cNvPr id="16146" name="Rectangle 16145">
            <a:extLst>
              <a:ext uri="{FF2B5EF4-FFF2-40B4-BE49-F238E27FC236}">
                <a16:creationId xmlns:a16="http://schemas.microsoft.com/office/drawing/2014/main" id="{ECF05E7F-9B09-79AE-0877-990D9CF336FA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18</a:t>
            </a:r>
          </a:p>
        </p:txBody>
      </p:sp>
      <p:sp>
        <p:nvSpPr>
          <p:cNvPr id="16151" name="Rectangle: Rounded Corners 16150">
            <a:extLst>
              <a:ext uri="{FF2B5EF4-FFF2-40B4-BE49-F238E27FC236}">
                <a16:creationId xmlns:a16="http://schemas.microsoft.com/office/drawing/2014/main" id="{52C8900E-DFF8-19DB-5A8B-F496B58BC773}"/>
              </a:ext>
            </a:extLst>
          </p:cNvPr>
          <p:cNvSpPr/>
          <p:nvPr/>
        </p:nvSpPr>
        <p:spPr>
          <a:xfrm>
            <a:off x="1310311" y="4013840"/>
            <a:ext cx="291264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PRD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明确目标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验收标准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157" name="Arrow: Right 16156">
            <a:extLst>
              <a:ext uri="{FF2B5EF4-FFF2-40B4-BE49-F238E27FC236}">
                <a16:creationId xmlns:a16="http://schemas.microsoft.com/office/drawing/2014/main" id="{4B4D0EB4-3947-3491-B275-DCEA201E08F8}"/>
              </a:ext>
            </a:extLst>
          </p:cNvPr>
          <p:cNvSpPr/>
          <p:nvPr/>
        </p:nvSpPr>
        <p:spPr>
          <a:xfrm>
            <a:off x="4265575" y="5165840"/>
            <a:ext cx="369408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164" name="Rectangle: Rounded Corners 16163">
            <a:extLst>
              <a:ext uri="{FF2B5EF4-FFF2-40B4-BE49-F238E27FC236}">
                <a16:creationId xmlns:a16="http://schemas.microsoft.com/office/drawing/2014/main" id="{0B3A9D88-2B53-B8F6-FE38-DD7FE4A29276}"/>
              </a:ext>
            </a:extLst>
          </p:cNvPr>
          <p:cNvSpPr/>
          <p:nvPr/>
        </p:nvSpPr>
        <p:spPr>
          <a:xfrm>
            <a:off x="4578151" y="4013840"/>
            <a:ext cx="291264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原型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生成页面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评审交互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172" name="Arrow: Right 16171">
            <a:extLst>
              <a:ext uri="{FF2B5EF4-FFF2-40B4-BE49-F238E27FC236}">
                <a16:creationId xmlns:a16="http://schemas.microsoft.com/office/drawing/2014/main" id="{E0883346-D3B8-3C5F-DD4B-807B15C8BCD4}"/>
              </a:ext>
            </a:extLst>
          </p:cNvPr>
          <p:cNvSpPr/>
          <p:nvPr/>
        </p:nvSpPr>
        <p:spPr>
          <a:xfrm>
            <a:off x="7533415" y="5165840"/>
            <a:ext cx="369408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181" name="Rectangle: Rounded Corners 16180">
            <a:extLst>
              <a:ext uri="{FF2B5EF4-FFF2-40B4-BE49-F238E27FC236}">
                <a16:creationId xmlns:a16="http://schemas.microsoft.com/office/drawing/2014/main" id="{2248E3BF-3057-D7C2-F516-80120E0AEC43}"/>
              </a:ext>
            </a:extLst>
          </p:cNvPr>
          <p:cNvSpPr/>
          <p:nvPr/>
        </p:nvSpPr>
        <p:spPr>
          <a:xfrm>
            <a:off x="7845991" y="4013840"/>
            <a:ext cx="291264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代码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实现功能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管理分支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191" name="Arrow: Right 16190">
            <a:extLst>
              <a:ext uri="{FF2B5EF4-FFF2-40B4-BE49-F238E27FC236}">
                <a16:creationId xmlns:a16="http://schemas.microsoft.com/office/drawing/2014/main" id="{01C46036-9390-D943-9F29-A3D683F56D7C}"/>
              </a:ext>
            </a:extLst>
          </p:cNvPr>
          <p:cNvSpPr/>
          <p:nvPr/>
        </p:nvSpPr>
        <p:spPr>
          <a:xfrm>
            <a:off x="10801255" y="5165840"/>
            <a:ext cx="369408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202" name="Rectangle: Rounded Corners 16201">
            <a:extLst>
              <a:ext uri="{FF2B5EF4-FFF2-40B4-BE49-F238E27FC236}">
                <a16:creationId xmlns:a16="http://schemas.microsoft.com/office/drawing/2014/main" id="{EFF1C051-533E-12AC-5AA1-66BA15846076}"/>
              </a:ext>
            </a:extLst>
          </p:cNvPr>
          <p:cNvSpPr/>
          <p:nvPr/>
        </p:nvSpPr>
        <p:spPr>
          <a:xfrm>
            <a:off x="11113831" y="4013840"/>
            <a:ext cx="291264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测试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自动验证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汇总证据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214" name="Arrow: Right 16213">
            <a:extLst>
              <a:ext uri="{FF2B5EF4-FFF2-40B4-BE49-F238E27FC236}">
                <a16:creationId xmlns:a16="http://schemas.microsoft.com/office/drawing/2014/main" id="{3CE46CAC-81D0-269C-DFDA-1AFF2117C428}"/>
              </a:ext>
            </a:extLst>
          </p:cNvPr>
          <p:cNvSpPr/>
          <p:nvPr/>
        </p:nvSpPr>
        <p:spPr>
          <a:xfrm>
            <a:off x="14069095" y="5165840"/>
            <a:ext cx="369408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227" name="Rectangle: Rounded Corners 16226">
            <a:extLst>
              <a:ext uri="{FF2B5EF4-FFF2-40B4-BE49-F238E27FC236}">
                <a16:creationId xmlns:a16="http://schemas.microsoft.com/office/drawing/2014/main" id="{759FC06E-04FE-2D37-6B0D-CFFD9B9C6D79}"/>
              </a:ext>
            </a:extLst>
          </p:cNvPr>
          <p:cNvSpPr/>
          <p:nvPr/>
        </p:nvSpPr>
        <p:spPr>
          <a:xfrm>
            <a:off x="14381671" y="4013840"/>
            <a:ext cx="2912640" cy="307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发布协同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变更说明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会议与邮件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46" name="Rectangle 16345">
            <a:extLst>
              <a:ext uri="{FF2B5EF4-FFF2-40B4-BE49-F238E27FC236}">
                <a16:creationId xmlns:a16="http://schemas.microsoft.com/office/drawing/2014/main" id="{82B6979C-AE97-CC70-EDBC-F6213CB04CB3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Runtime 选择</a:t>
            </a:r>
          </a:p>
        </p:txBody>
      </p:sp>
      <p:sp>
        <p:nvSpPr>
          <p:cNvPr id="16367" name="Rectangle 16366">
            <a:extLst>
              <a:ext uri="{FF2B5EF4-FFF2-40B4-BE49-F238E27FC236}">
                <a16:creationId xmlns:a16="http://schemas.microsoft.com/office/drawing/2014/main" id="{A185BCF0-64AD-1DAA-DB95-70E6B8B4F13D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先定企业权重，再看产品能力</a:t>
            </a:r>
          </a:p>
        </p:txBody>
      </p:sp>
      <p:sp>
        <p:nvSpPr>
          <p:cNvPr id="16389" name="Rectangle 16388">
            <a:extLst>
              <a:ext uri="{FF2B5EF4-FFF2-40B4-BE49-F238E27FC236}">
                <a16:creationId xmlns:a16="http://schemas.microsoft.com/office/drawing/2014/main" id="{414BFF92-DE87-4D26-F404-A58245E5849F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选择 Runtime 的核心，是决定“任务在哪里运行、如何受控、怎样交付”。</a:t>
            </a:r>
          </a:p>
        </p:txBody>
      </p:sp>
      <p:sp>
        <p:nvSpPr>
          <p:cNvPr id="16412" name="Rectangle 16411">
            <a:extLst>
              <a:ext uri="{FF2B5EF4-FFF2-40B4-BE49-F238E27FC236}">
                <a16:creationId xmlns:a16="http://schemas.microsoft.com/office/drawing/2014/main" id="{7F14EEB7-4741-E018-E759-1383674BB2A1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20</a:t>
            </a:r>
          </a:p>
        </p:txBody>
      </p:sp>
      <p:sp>
        <p:nvSpPr>
          <p:cNvPr id="16436" name="Rectangle: Rounded Corners 16435">
            <a:extLst>
              <a:ext uri="{FF2B5EF4-FFF2-40B4-BE49-F238E27FC236}">
                <a16:creationId xmlns:a16="http://schemas.microsoft.com/office/drawing/2014/main" id="{B8E85584-E9F2-9C04-CAD8-497697DEDDA6}"/>
              </a:ext>
            </a:extLst>
          </p:cNvPr>
          <p:cNvSpPr/>
          <p:nvPr/>
        </p:nvSpPr>
        <p:spPr>
          <a:xfrm>
            <a:off x="1452391" y="3629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场景契合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代码 / 办公 / 跨系统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461" name="Rectangle: Rounded Corners 16460">
            <a:extLst>
              <a:ext uri="{FF2B5EF4-FFF2-40B4-BE49-F238E27FC236}">
                <a16:creationId xmlns:a16="http://schemas.microsoft.com/office/drawing/2014/main" id="{3B0AAFA0-8777-A998-9042-A2AA0523BC4E}"/>
              </a:ext>
            </a:extLst>
          </p:cNvPr>
          <p:cNvSpPr/>
          <p:nvPr/>
        </p:nvSpPr>
        <p:spPr>
          <a:xfrm>
            <a:off x="6780391" y="3629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执行形态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本地 / 云端 / 混合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487" name="Rectangle: Rounded Corners 16486">
            <a:extLst>
              <a:ext uri="{FF2B5EF4-FFF2-40B4-BE49-F238E27FC236}">
                <a16:creationId xmlns:a16="http://schemas.microsoft.com/office/drawing/2014/main" id="{0623E4DD-CDEE-D03A-01E6-9E1B155DFB73}"/>
              </a:ext>
            </a:extLst>
          </p:cNvPr>
          <p:cNvSpPr/>
          <p:nvPr/>
        </p:nvSpPr>
        <p:spPr>
          <a:xfrm>
            <a:off x="12108391" y="3629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长任务能力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持续、恢复、并行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514" name="Rectangle: Rounded Corners 16513">
            <a:extLst>
              <a:ext uri="{FF2B5EF4-FFF2-40B4-BE49-F238E27FC236}">
                <a16:creationId xmlns:a16="http://schemas.microsoft.com/office/drawing/2014/main" id="{D3ABB154-12F8-BAB0-7A97-F255C54C2981}"/>
              </a:ext>
            </a:extLst>
          </p:cNvPr>
          <p:cNvSpPr/>
          <p:nvPr/>
        </p:nvSpPr>
        <p:spPr>
          <a:xfrm>
            <a:off x="1452391" y="5997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扩展面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工具、MCP、Skills、Hooks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542" name="Rectangle: Rounded Corners 16541">
            <a:extLst>
              <a:ext uri="{FF2B5EF4-FFF2-40B4-BE49-F238E27FC236}">
                <a16:creationId xmlns:a16="http://schemas.microsoft.com/office/drawing/2014/main" id="{546AB33A-F7BE-FFCB-D6AA-D1CF7E436AC5}"/>
              </a:ext>
            </a:extLst>
          </p:cNvPr>
          <p:cNvSpPr/>
          <p:nvPr/>
        </p:nvSpPr>
        <p:spPr>
          <a:xfrm>
            <a:off x="6780391" y="5997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治理面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身份、权限、审计、评测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571" name="Rectangle: Rounded Corners 16570">
            <a:extLst>
              <a:ext uri="{FF2B5EF4-FFF2-40B4-BE49-F238E27FC236}">
                <a16:creationId xmlns:a16="http://schemas.microsoft.com/office/drawing/2014/main" id="{13766F5F-C7F8-1211-12A1-5C8EE7D993F2}"/>
              </a:ext>
            </a:extLst>
          </p:cNvPr>
          <p:cNvSpPr/>
          <p:nvPr/>
        </p:nvSpPr>
        <p:spPr>
          <a:xfrm>
            <a:off x="12108391" y="5997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交付形态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PR / 文档 / 数据 / 成品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601" name="Rectangle: Rounded Corners 16600">
            <a:extLst>
              <a:ext uri="{FF2B5EF4-FFF2-40B4-BE49-F238E27FC236}">
                <a16:creationId xmlns:a16="http://schemas.microsoft.com/office/drawing/2014/main" id="{D2D2EEC7-8F27-9420-C25E-041FCCD80B3F}"/>
              </a:ext>
            </a:extLst>
          </p:cNvPr>
          <p:cNvSpPr/>
          <p:nvPr/>
        </p:nvSpPr>
        <p:spPr>
          <a:xfrm>
            <a:off x="4578151" y="8493840"/>
            <a:ext cx="880896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结论取决于组织的控制面与工作流，不取决于一张榜单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32" name="Rectangle 16631">
            <a:extLst>
              <a:ext uri="{FF2B5EF4-FFF2-40B4-BE49-F238E27FC236}">
                <a16:creationId xmlns:a16="http://schemas.microsoft.com/office/drawing/2014/main" id="{A506BD70-861A-4A56-1E57-618929E0AF25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Runtime 选择</a:t>
            </a:r>
          </a:p>
        </p:txBody>
      </p:sp>
      <p:sp>
        <p:nvSpPr>
          <p:cNvPr id="16664" name="Rectangle 16663">
            <a:extLst>
              <a:ext uri="{FF2B5EF4-FFF2-40B4-BE49-F238E27FC236}">
                <a16:creationId xmlns:a16="http://schemas.microsoft.com/office/drawing/2014/main" id="{55CFD7D1-F9B7-463D-D62C-2DC6E6C68718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四类产品的优势边界不同，不能简单横向排名</a:t>
            </a:r>
          </a:p>
        </p:txBody>
      </p:sp>
      <p:sp>
        <p:nvSpPr>
          <p:cNvPr id="16697" name="Rectangle 16696">
            <a:extLst>
              <a:ext uri="{FF2B5EF4-FFF2-40B4-BE49-F238E27FC236}">
                <a16:creationId xmlns:a16="http://schemas.microsoft.com/office/drawing/2014/main" id="{7D34BB7D-0A9A-2D34-C6CC-EFE0DD42A20A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以下为公开资料的能力概括；功能、套餐与可用性以最新官方文档为准。</a:t>
            </a:r>
          </a:p>
        </p:txBody>
      </p:sp>
      <p:sp>
        <p:nvSpPr>
          <p:cNvPr id="16731" name="Rectangle 16730">
            <a:extLst>
              <a:ext uri="{FF2B5EF4-FFF2-40B4-BE49-F238E27FC236}">
                <a16:creationId xmlns:a16="http://schemas.microsoft.com/office/drawing/2014/main" id="{F0D42672-E1B4-4623-39CC-A66525D9153E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21</a:t>
            </a:r>
          </a:p>
        </p:txBody>
      </p:sp>
      <p:sp>
        <p:nvSpPr>
          <p:cNvPr id="16766" name="Rectangle 16765">
            <a:extLst>
              <a:ext uri="{FF2B5EF4-FFF2-40B4-BE49-F238E27FC236}">
                <a16:creationId xmlns:a16="http://schemas.microsoft.com/office/drawing/2014/main" id="{A16756FB-DCD9-F190-FDA6-9461F88D55F9}"/>
              </a:ext>
            </a:extLst>
          </p:cNvPr>
          <p:cNvSpPr/>
          <p:nvPr/>
        </p:nvSpPr>
        <p:spPr>
          <a:xfrm>
            <a:off x="1097191" y="3501840"/>
            <a:ext cx="2557440" cy="832000"/>
          </a:xfrm>
          <a:prstGeom prst="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产品/定位</a:t>
            </a:r>
          </a:p>
        </p:txBody>
      </p:sp>
      <p:sp>
        <p:nvSpPr>
          <p:cNvPr id="16802" name="Rectangle 16801">
            <a:extLst>
              <a:ext uri="{FF2B5EF4-FFF2-40B4-BE49-F238E27FC236}">
                <a16:creationId xmlns:a16="http://schemas.microsoft.com/office/drawing/2014/main" id="{CA76AECD-C70C-4C94-6FCF-CE5D0E9BAB21}"/>
              </a:ext>
            </a:extLst>
          </p:cNvPr>
          <p:cNvSpPr/>
          <p:nvPr/>
        </p:nvSpPr>
        <p:spPr>
          <a:xfrm>
            <a:off x="3654631" y="3501840"/>
            <a:ext cx="2983680" cy="832000"/>
          </a:xfrm>
          <a:prstGeom prst="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主要执行表面</a:t>
            </a:r>
          </a:p>
        </p:txBody>
      </p:sp>
      <p:sp>
        <p:nvSpPr>
          <p:cNvPr id="16839" name="Rectangle 16838">
            <a:extLst>
              <a:ext uri="{FF2B5EF4-FFF2-40B4-BE49-F238E27FC236}">
                <a16:creationId xmlns:a16="http://schemas.microsoft.com/office/drawing/2014/main" id="{999F7F45-70B9-6B3C-4670-8EF76D723CA9}"/>
              </a:ext>
            </a:extLst>
          </p:cNvPr>
          <p:cNvSpPr/>
          <p:nvPr/>
        </p:nvSpPr>
        <p:spPr>
          <a:xfrm>
            <a:off x="6638311" y="3501840"/>
            <a:ext cx="2983680" cy="832000"/>
          </a:xfrm>
          <a:prstGeom prst="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持续执行</a:t>
            </a:r>
          </a:p>
        </p:txBody>
      </p:sp>
      <p:sp>
        <p:nvSpPr>
          <p:cNvPr id="16877" name="Rectangle 16876">
            <a:extLst>
              <a:ext uri="{FF2B5EF4-FFF2-40B4-BE49-F238E27FC236}">
                <a16:creationId xmlns:a16="http://schemas.microsoft.com/office/drawing/2014/main" id="{237FFEA0-2472-D919-07DF-CDE08034FC9A}"/>
              </a:ext>
            </a:extLst>
          </p:cNvPr>
          <p:cNvSpPr/>
          <p:nvPr/>
        </p:nvSpPr>
        <p:spPr>
          <a:xfrm>
            <a:off x="9621991" y="3501840"/>
            <a:ext cx="2983680" cy="832000"/>
          </a:xfrm>
          <a:prstGeom prst="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扩展与协同</a:t>
            </a:r>
          </a:p>
        </p:txBody>
      </p:sp>
      <p:sp>
        <p:nvSpPr>
          <p:cNvPr id="16916" name="Rectangle 16915">
            <a:extLst>
              <a:ext uri="{FF2B5EF4-FFF2-40B4-BE49-F238E27FC236}">
                <a16:creationId xmlns:a16="http://schemas.microsoft.com/office/drawing/2014/main" id="{98EC3F3D-41D8-DD0F-606D-315B72262ED5}"/>
              </a:ext>
            </a:extLst>
          </p:cNvPr>
          <p:cNvSpPr/>
          <p:nvPr/>
        </p:nvSpPr>
        <p:spPr>
          <a:xfrm>
            <a:off x="12605671" y="3501840"/>
            <a:ext cx="4475520" cy="832000"/>
          </a:xfrm>
          <a:prstGeom prst="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企业控制重点</a:t>
            </a:r>
          </a:p>
        </p:txBody>
      </p:sp>
      <p:sp>
        <p:nvSpPr>
          <p:cNvPr id="16956" name="Rectangle 16955">
            <a:extLst>
              <a:ext uri="{FF2B5EF4-FFF2-40B4-BE49-F238E27FC236}">
                <a16:creationId xmlns:a16="http://schemas.microsoft.com/office/drawing/2014/main" id="{C352B6D1-3D55-D780-FEA2-2FCFD75A4EFD}"/>
              </a:ext>
            </a:extLst>
          </p:cNvPr>
          <p:cNvSpPr/>
          <p:nvPr/>
        </p:nvSpPr>
        <p:spPr>
          <a:xfrm>
            <a:off x="1097191" y="4333840"/>
            <a:ext cx="255744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997" name="Rectangle 16996">
            <a:extLst>
              <a:ext uri="{FF2B5EF4-FFF2-40B4-BE49-F238E27FC236}">
                <a16:creationId xmlns:a16="http://schemas.microsoft.com/office/drawing/2014/main" id="{7C00F5F8-2F3E-3DE3-038D-1C6DFDD84F19}"/>
              </a:ext>
            </a:extLst>
          </p:cNvPr>
          <p:cNvSpPr/>
          <p:nvPr/>
        </p:nvSpPr>
        <p:spPr>
          <a:xfrm>
            <a:off x="1225063" y="4487440"/>
            <a:ext cx="230169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产品</a:t>
            </a:r>
            <a:r>
              <a:rPr lang="zh-CN" altLang="en-US" sz="2150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 </a:t>
            </a:r>
            <a:r>
              <a:rPr lang="en-US" altLang="zh-CN" sz="2150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039" name="Rectangle 17038">
            <a:extLst>
              <a:ext uri="{FF2B5EF4-FFF2-40B4-BE49-F238E27FC236}">
                <a16:creationId xmlns:a16="http://schemas.microsoft.com/office/drawing/2014/main" id="{349B9025-2C62-7555-DA1E-5BF440D1B042}"/>
              </a:ext>
            </a:extLst>
          </p:cNvPr>
          <p:cNvSpPr/>
          <p:nvPr/>
        </p:nvSpPr>
        <p:spPr>
          <a:xfrm>
            <a:off x="3654631" y="4333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082" name="Rectangle 17081">
            <a:extLst>
              <a:ext uri="{FF2B5EF4-FFF2-40B4-BE49-F238E27FC236}">
                <a16:creationId xmlns:a16="http://schemas.microsoft.com/office/drawing/2014/main" id="{65FC28C9-3E88-FD9A-9C2D-571DA55659AC}"/>
              </a:ext>
            </a:extLst>
          </p:cNvPr>
          <p:cNvSpPr/>
          <p:nvPr/>
        </p:nvSpPr>
        <p:spPr>
          <a:xfrm>
            <a:off x="3782503" y="4487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App / IDE / CLI / Web</a:t>
            </a:r>
          </a:p>
        </p:txBody>
      </p:sp>
      <p:sp>
        <p:nvSpPr>
          <p:cNvPr id="17126" name="Rectangle 17125">
            <a:extLst>
              <a:ext uri="{FF2B5EF4-FFF2-40B4-BE49-F238E27FC236}">
                <a16:creationId xmlns:a16="http://schemas.microsoft.com/office/drawing/2014/main" id="{849FB328-7C8A-0D1E-1EA9-13003A6F885B}"/>
              </a:ext>
            </a:extLst>
          </p:cNvPr>
          <p:cNvSpPr/>
          <p:nvPr/>
        </p:nvSpPr>
        <p:spPr>
          <a:xfrm>
            <a:off x="6638311" y="4333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171" name="Rectangle 17170">
            <a:extLst>
              <a:ext uri="{FF2B5EF4-FFF2-40B4-BE49-F238E27FC236}">
                <a16:creationId xmlns:a16="http://schemas.microsoft.com/office/drawing/2014/main" id="{17671652-13C2-0EB7-B238-2D6A66A00F0A}"/>
              </a:ext>
            </a:extLst>
          </p:cNvPr>
          <p:cNvSpPr/>
          <p:nvPr/>
        </p:nvSpPr>
        <p:spPr>
          <a:xfrm>
            <a:off x="6766183" y="4487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云任务、并行 Agent</a:t>
            </a:r>
          </a:p>
        </p:txBody>
      </p:sp>
      <p:sp>
        <p:nvSpPr>
          <p:cNvPr id="17217" name="Rectangle 17216">
            <a:extLst>
              <a:ext uri="{FF2B5EF4-FFF2-40B4-BE49-F238E27FC236}">
                <a16:creationId xmlns:a16="http://schemas.microsoft.com/office/drawing/2014/main" id="{DEDE3526-8D96-1BC4-1506-79D6A2454FD4}"/>
              </a:ext>
            </a:extLst>
          </p:cNvPr>
          <p:cNvSpPr/>
          <p:nvPr/>
        </p:nvSpPr>
        <p:spPr>
          <a:xfrm>
            <a:off x="9621991" y="4333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264" name="Rectangle 17263">
            <a:extLst>
              <a:ext uri="{FF2B5EF4-FFF2-40B4-BE49-F238E27FC236}">
                <a16:creationId xmlns:a16="http://schemas.microsoft.com/office/drawing/2014/main" id="{40EF8A4F-8B71-85AF-D1FD-45E746BD3DCD}"/>
              </a:ext>
            </a:extLst>
          </p:cNvPr>
          <p:cNvSpPr/>
          <p:nvPr/>
        </p:nvSpPr>
        <p:spPr>
          <a:xfrm>
            <a:off x="9749863" y="4487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SDK、app-server、插件/MCP</a:t>
            </a:r>
          </a:p>
        </p:txBody>
      </p:sp>
      <p:sp>
        <p:nvSpPr>
          <p:cNvPr id="17312" name="Rectangle 17311">
            <a:extLst>
              <a:ext uri="{FF2B5EF4-FFF2-40B4-BE49-F238E27FC236}">
                <a16:creationId xmlns:a16="http://schemas.microsoft.com/office/drawing/2014/main" id="{55ABE35D-1D4D-EDF0-8C86-0E14B6442625}"/>
              </a:ext>
            </a:extLst>
          </p:cNvPr>
          <p:cNvSpPr/>
          <p:nvPr/>
        </p:nvSpPr>
        <p:spPr>
          <a:xfrm>
            <a:off x="12605671" y="4333840"/>
            <a:ext cx="447552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361" name="Rectangle 17360">
            <a:extLst>
              <a:ext uri="{FF2B5EF4-FFF2-40B4-BE49-F238E27FC236}">
                <a16:creationId xmlns:a16="http://schemas.microsoft.com/office/drawing/2014/main" id="{755D6E47-4B6C-C0D9-9818-3827C3DD97E9}"/>
              </a:ext>
            </a:extLst>
          </p:cNvPr>
          <p:cNvSpPr/>
          <p:nvPr/>
        </p:nvSpPr>
        <p:spPr>
          <a:xfrm>
            <a:off x="12733543" y="4487440"/>
            <a:ext cx="421977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沙箱、审批、云环境、审查</a:t>
            </a:r>
          </a:p>
        </p:txBody>
      </p:sp>
      <p:sp>
        <p:nvSpPr>
          <p:cNvPr id="17411" name="Rectangle 17410">
            <a:extLst>
              <a:ext uri="{FF2B5EF4-FFF2-40B4-BE49-F238E27FC236}">
                <a16:creationId xmlns:a16="http://schemas.microsoft.com/office/drawing/2014/main" id="{D05CCEB9-E67B-351B-B932-434AEAF10522}"/>
              </a:ext>
            </a:extLst>
          </p:cNvPr>
          <p:cNvSpPr/>
          <p:nvPr/>
        </p:nvSpPr>
        <p:spPr>
          <a:xfrm>
            <a:off x="1097191" y="5485840"/>
            <a:ext cx="255744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462" name="Rectangle 17461">
            <a:extLst>
              <a:ext uri="{FF2B5EF4-FFF2-40B4-BE49-F238E27FC236}">
                <a16:creationId xmlns:a16="http://schemas.microsoft.com/office/drawing/2014/main" id="{4F7DF345-38F0-48BD-A7A5-6D7D02ABD48C}"/>
              </a:ext>
            </a:extLst>
          </p:cNvPr>
          <p:cNvSpPr/>
          <p:nvPr/>
        </p:nvSpPr>
        <p:spPr>
          <a:xfrm>
            <a:off x="1225063" y="5639440"/>
            <a:ext cx="230169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产品</a:t>
            </a:r>
            <a:r>
              <a:rPr lang="zh-CN" altLang="en-US" sz="2150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</a:t>
            </a:r>
            <a:r>
              <a:rPr lang="en-US" altLang="zh-CN" sz="2150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B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514" name="Rectangle 17513">
            <a:extLst>
              <a:ext uri="{FF2B5EF4-FFF2-40B4-BE49-F238E27FC236}">
                <a16:creationId xmlns:a16="http://schemas.microsoft.com/office/drawing/2014/main" id="{6F7AC647-9D88-8F7D-6A08-ECC6EF69AEBD}"/>
              </a:ext>
            </a:extLst>
          </p:cNvPr>
          <p:cNvSpPr/>
          <p:nvPr/>
        </p:nvSpPr>
        <p:spPr>
          <a:xfrm>
            <a:off x="3654631" y="5485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567" name="Rectangle 17566">
            <a:extLst>
              <a:ext uri="{FF2B5EF4-FFF2-40B4-BE49-F238E27FC236}">
                <a16:creationId xmlns:a16="http://schemas.microsoft.com/office/drawing/2014/main" id="{C9301816-CD79-A8FD-5C0D-A6FCADBC7B13}"/>
              </a:ext>
            </a:extLst>
          </p:cNvPr>
          <p:cNvSpPr/>
          <p:nvPr/>
        </p:nvSpPr>
        <p:spPr>
          <a:xfrm>
            <a:off x="3782503" y="5639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终端 / IDE / Desktop / Web</a:t>
            </a:r>
          </a:p>
        </p:txBody>
      </p:sp>
      <p:sp>
        <p:nvSpPr>
          <p:cNvPr id="17621" name="Rectangle 17620">
            <a:extLst>
              <a:ext uri="{FF2B5EF4-FFF2-40B4-BE49-F238E27FC236}">
                <a16:creationId xmlns:a16="http://schemas.microsoft.com/office/drawing/2014/main" id="{6B39113A-716E-FD0B-C9C8-78BF4470A103}"/>
              </a:ext>
            </a:extLst>
          </p:cNvPr>
          <p:cNvSpPr/>
          <p:nvPr/>
        </p:nvSpPr>
        <p:spPr>
          <a:xfrm>
            <a:off x="6638311" y="5485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676" name="Rectangle 17675">
            <a:extLst>
              <a:ext uri="{FF2B5EF4-FFF2-40B4-BE49-F238E27FC236}">
                <a16:creationId xmlns:a16="http://schemas.microsoft.com/office/drawing/2014/main" id="{64A60965-4218-448B-B4AA-D95486974878}"/>
              </a:ext>
            </a:extLst>
          </p:cNvPr>
          <p:cNvSpPr/>
          <p:nvPr/>
        </p:nvSpPr>
        <p:spPr>
          <a:xfrm>
            <a:off x="6766183" y="5639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长任务、并行会话、计划任务</a:t>
            </a:r>
          </a:p>
        </p:txBody>
      </p:sp>
      <p:sp>
        <p:nvSpPr>
          <p:cNvPr id="17732" name="Rectangle 17731">
            <a:extLst>
              <a:ext uri="{FF2B5EF4-FFF2-40B4-BE49-F238E27FC236}">
                <a16:creationId xmlns:a16="http://schemas.microsoft.com/office/drawing/2014/main" id="{45B5100B-7B8F-FDE2-E166-12AA97D90463}"/>
              </a:ext>
            </a:extLst>
          </p:cNvPr>
          <p:cNvSpPr/>
          <p:nvPr/>
        </p:nvSpPr>
        <p:spPr>
          <a:xfrm>
            <a:off x="9621991" y="5485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789" name="Rectangle 17788">
            <a:extLst>
              <a:ext uri="{FF2B5EF4-FFF2-40B4-BE49-F238E27FC236}">
                <a16:creationId xmlns:a16="http://schemas.microsoft.com/office/drawing/2014/main" id="{4E3BDC63-F5C8-9729-4325-77DE2A0C9789}"/>
              </a:ext>
            </a:extLst>
          </p:cNvPr>
          <p:cNvSpPr/>
          <p:nvPr/>
        </p:nvSpPr>
        <p:spPr>
          <a:xfrm>
            <a:off x="9749863" y="5639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MCP、Skills、Hooks、Agent SDK</a:t>
            </a:r>
          </a:p>
        </p:txBody>
      </p:sp>
      <p:sp>
        <p:nvSpPr>
          <p:cNvPr id="17847" name="Rectangle 17846">
            <a:extLst>
              <a:ext uri="{FF2B5EF4-FFF2-40B4-BE49-F238E27FC236}">
                <a16:creationId xmlns:a16="http://schemas.microsoft.com/office/drawing/2014/main" id="{F42688F7-E423-6CB0-B9CA-EA11CF7EDD28}"/>
              </a:ext>
            </a:extLst>
          </p:cNvPr>
          <p:cNvSpPr/>
          <p:nvPr/>
        </p:nvSpPr>
        <p:spPr>
          <a:xfrm>
            <a:off x="12605671" y="5485840"/>
            <a:ext cx="447552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7906" name="Rectangle 17905">
            <a:extLst>
              <a:ext uri="{FF2B5EF4-FFF2-40B4-BE49-F238E27FC236}">
                <a16:creationId xmlns:a16="http://schemas.microsoft.com/office/drawing/2014/main" id="{EAA2EDAE-8764-EF8D-9D2C-902DCB0910ED}"/>
              </a:ext>
            </a:extLst>
          </p:cNvPr>
          <p:cNvSpPr/>
          <p:nvPr/>
        </p:nvSpPr>
        <p:spPr>
          <a:xfrm>
            <a:off x="12733543" y="5639440"/>
            <a:ext cx="421977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权限、工具访问、项目指令</a:t>
            </a:r>
          </a:p>
        </p:txBody>
      </p:sp>
      <p:sp>
        <p:nvSpPr>
          <p:cNvPr id="17966" name="Rectangle 17965">
            <a:extLst>
              <a:ext uri="{FF2B5EF4-FFF2-40B4-BE49-F238E27FC236}">
                <a16:creationId xmlns:a16="http://schemas.microsoft.com/office/drawing/2014/main" id="{342C162B-27C7-AC60-B5A9-9EECD5CB014B}"/>
              </a:ext>
            </a:extLst>
          </p:cNvPr>
          <p:cNvSpPr/>
          <p:nvPr/>
        </p:nvSpPr>
        <p:spPr>
          <a:xfrm>
            <a:off x="1097191" y="6637840"/>
            <a:ext cx="255744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027" name="Rectangle 18026">
            <a:extLst>
              <a:ext uri="{FF2B5EF4-FFF2-40B4-BE49-F238E27FC236}">
                <a16:creationId xmlns:a16="http://schemas.microsoft.com/office/drawing/2014/main" id="{7B9F31E3-0150-A4E4-EE72-841852E3694D}"/>
              </a:ext>
            </a:extLst>
          </p:cNvPr>
          <p:cNvSpPr/>
          <p:nvPr/>
        </p:nvSpPr>
        <p:spPr>
          <a:xfrm>
            <a:off x="1225063" y="6791440"/>
            <a:ext cx="230169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产品</a:t>
            </a:r>
            <a:r>
              <a:rPr lang="zh-CN" altLang="en-US" sz="2150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</a:t>
            </a:r>
            <a:r>
              <a:rPr lang="en-US" altLang="zh-CN" sz="2150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089" name="Rectangle 18088">
            <a:extLst>
              <a:ext uri="{FF2B5EF4-FFF2-40B4-BE49-F238E27FC236}">
                <a16:creationId xmlns:a16="http://schemas.microsoft.com/office/drawing/2014/main" id="{A976751D-7CA4-E1E8-BA90-2535B9DEF598}"/>
              </a:ext>
            </a:extLst>
          </p:cNvPr>
          <p:cNvSpPr/>
          <p:nvPr/>
        </p:nvSpPr>
        <p:spPr>
          <a:xfrm>
            <a:off x="3654631" y="6637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152" name="Rectangle 18151">
            <a:extLst>
              <a:ext uri="{FF2B5EF4-FFF2-40B4-BE49-F238E27FC236}">
                <a16:creationId xmlns:a16="http://schemas.microsoft.com/office/drawing/2014/main" id="{A72E74EA-BCE1-0467-FB1D-146B98C707DA}"/>
              </a:ext>
            </a:extLst>
          </p:cNvPr>
          <p:cNvSpPr/>
          <p:nvPr/>
        </p:nvSpPr>
        <p:spPr>
          <a:xfrm>
            <a:off x="3782503" y="6791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GitHub / IDE / Issue / PR</a:t>
            </a:r>
          </a:p>
        </p:txBody>
      </p:sp>
      <p:sp>
        <p:nvSpPr>
          <p:cNvPr id="18216" name="Rectangle 18215">
            <a:extLst>
              <a:ext uri="{FF2B5EF4-FFF2-40B4-BE49-F238E27FC236}">
                <a16:creationId xmlns:a16="http://schemas.microsoft.com/office/drawing/2014/main" id="{74226A85-95F1-1E71-44AB-703BFEAD5193}"/>
              </a:ext>
            </a:extLst>
          </p:cNvPr>
          <p:cNvSpPr/>
          <p:nvPr/>
        </p:nvSpPr>
        <p:spPr>
          <a:xfrm>
            <a:off x="6638311" y="6637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281" name="Rectangle 18280">
            <a:extLst>
              <a:ext uri="{FF2B5EF4-FFF2-40B4-BE49-F238E27FC236}">
                <a16:creationId xmlns:a16="http://schemas.microsoft.com/office/drawing/2014/main" id="{542D5A6D-14FD-C0F4-AA18-C0E568006A40}"/>
              </a:ext>
            </a:extLst>
          </p:cNvPr>
          <p:cNvSpPr/>
          <p:nvPr/>
        </p:nvSpPr>
        <p:spPr>
          <a:xfrm>
            <a:off x="6766183" y="6791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Actions </a:t>
            </a:r>
            <a:r>
              <a:rPr lang="en-US" sz="200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临时环境</a:t>
            </a:r>
            <a:endParaRPr lang="en-US" sz="1536" dirty="0">
              <a:solidFill>
                <a:srgbClr val="FFFFFF"/>
              </a:solidFill>
              <a:effectLst/>
              <a:latin typeface="腾讯体" panose="020B0503020204020204" pitchFamily="34" charset="-122"/>
              <a:ea typeface="腾讯体" panose="020B0503020204020204" pitchFamily="34" charset="-122"/>
              <a:cs typeface="腾讯体"/>
            </a:endParaRPr>
          </a:p>
        </p:txBody>
      </p:sp>
      <p:sp>
        <p:nvSpPr>
          <p:cNvPr id="18347" name="Rectangle 18346">
            <a:extLst>
              <a:ext uri="{FF2B5EF4-FFF2-40B4-BE49-F238E27FC236}">
                <a16:creationId xmlns:a16="http://schemas.microsoft.com/office/drawing/2014/main" id="{0EDF7CF8-6222-69B3-DA76-FFC3D6B029C6}"/>
              </a:ext>
            </a:extLst>
          </p:cNvPr>
          <p:cNvSpPr/>
          <p:nvPr/>
        </p:nvSpPr>
        <p:spPr>
          <a:xfrm>
            <a:off x="9621991" y="6637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414" name="Rectangle 18413">
            <a:extLst>
              <a:ext uri="{FF2B5EF4-FFF2-40B4-BE49-F238E27FC236}">
                <a16:creationId xmlns:a16="http://schemas.microsoft.com/office/drawing/2014/main" id="{82B20C50-A885-DBFE-2D29-46E53F73AF04}"/>
              </a:ext>
            </a:extLst>
          </p:cNvPr>
          <p:cNvSpPr/>
          <p:nvPr/>
        </p:nvSpPr>
        <p:spPr>
          <a:xfrm>
            <a:off x="9749863" y="6791440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Custom agents、MCP、Hooks、Skills</a:t>
            </a:r>
          </a:p>
        </p:txBody>
      </p:sp>
      <p:sp>
        <p:nvSpPr>
          <p:cNvPr id="18482" name="Rectangle 18481">
            <a:extLst>
              <a:ext uri="{FF2B5EF4-FFF2-40B4-BE49-F238E27FC236}">
                <a16:creationId xmlns:a16="http://schemas.microsoft.com/office/drawing/2014/main" id="{223A8B17-65F5-F5BC-1F4C-E4FE8745CB18}"/>
              </a:ext>
            </a:extLst>
          </p:cNvPr>
          <p:cNvSpPr/>
          <p:nvPr/>
        </p:nvSpPr>
        <p:spPr>
          <a:xfrm>
            <a:off x="12605671" y="6637840"/>
            <a:ext cx="447552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551" name="Rectangle 18550">
            <a:extLst>
              <a:ext uri="{FF2B5EF4-FFF2-40B4-BE49-F238E27FC236}">
                <a16:creationId xmlns:a16="http://schemas.microsoft.com/office/drawing/2014/main" id="{E85F003E-E21D-59B3-F747-CA6CC206B639}"/>
              </a:ext>
            </a:extLst>
          </p:cNvPr>
          <p:cNvSpPr/>
          <p:nvPr/>
        </p:nvSpPr>
        <p:spPr>
          <a:xfrm>
            <a:off x="12733543" y="6791440"/>
            <a:ext cx="421977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仓库策略、审计、PR 审查</a:t>
            </a:r>
          </a:p>
        </p:txBody>
      </p:sp>
      <p:sp>
        <p:nvSpPr>
          <p:cNvPr id="18621" name="Rectangle 18620">
            <a:extLst>
              <a:ext uri="{FF2B5EF4-FFF2-40B4-BE49-F238E27FC236}">
                <a16:creationId xmlns:a16="http://schemas.microsoft.com/office/drawing/2014/main" id="{6BDAFBEE-117A-0887-580F-256AF75CDB0D}"/>
              </a:ext>
            </a:extLst>
          </p:cNvPr>
          <p:cNvSpPr/>
          <p:nvPr/>
        </p:nvSpPr>
        <p:spPr>
          <a:xfrm>
            <a:off x="1097191" y="7789840"/>
            <a:ext cx="255744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692" name="Rectangle 18691">
            <a:extLst>
              <a:ext uri="{FF2B5EF4-FFF2-40B4-BE49-F238E27FC236}">
                <a16:creationId xmlns:a16="http://schemas.microsoft.com/office/drawing/2014/main" id="{B3152B63-49B0-63A3-AE0C-9900EC9150B0}"/>
              </a:ext>
            </a:extLst>
          </p:cNvPr>
          <p:cNvSpPr/>
          <p:nvPr/>
        </p:nvSpPr>
        <p:spPr>
          <a:xfrm>
            <a:off x="1225063" y="7943439"/>
            <a:ext cx="230169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</a:t>
            </a:r>
          </a:p>
        </p:txBody>
      </p:sp>
      <p:sp>
        <p:nvSpPr>
          <p:cNvPr id="18764" name="Rectangle 18763">
            <a:extLst>
              <a:ext uri="{FF2B5EF4-FFF2-40B4-BE49-F238E27FC236}">
                <a16:creationId xmlns:a16="http://schemas.microsoft.com/office/drawing/2014/main" id="{EFFD4831-D255-F2DF-1AE7-C3231AABA728}"/>
              </a:ext>
            </a:extLst>
          </p:cNvPr>
          <p:cNvSpPr/>
          <p:nvPr/>
        </p:nvSpPr>
        <p:spPr>
          <a:xfrm>
            <a:off x="3654631" y="7789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837" name="Rectangle 18836">
            <a:extLst>
              <a:ext uri="{FF2B5EF4-FFF2-40B4-BE49-F238E27FC236}">
                <a16:creationId xmlns:a16="http://schemas.microsoft.com/office/drawing/2014/main" id="{EF93DE96-24F8-8668-9B91-D14D50018581}"/>
              </a:ext>
            </a:extLst>
          </p:cNvPr>
          <p:cNvSpPr/>
          <p:nvPr/>
        </p:nvSpPr>
        <p:spPr>
          <a:xfrm>
            <a:off x="3782503" y="7943439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办公工作台 / API / 企业 Agent</a:t>
            </a:r>
          </a:p>
        </p:txBody>
      </p:sp>
      <p:sp>
        <p:nvSpPr>
          <p:cNvPr id="18911" name="Rectangle 18910">
            <a:extLst>
              <a:ext uri="{FF2B5EF4-FFF2-40B4-BE49-F238E27FC236}">
                <a16:creationId xmlns:a16="http://schemas.microsoft.com/office/drawing/2014/main" id="{5485967B-0E61-5FDA-51C6-6E9AB2FD1C7A}"/>
              </a:ext>
            </a:extLst>
          </p:cNvPr>
          <p:cNvSpPr/>
          <p:nvPr/>
        </p:nvSpPr>
        <p:spPr>
          <a:xfrm>
            <a:off x="6638311" y="7789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8986" name="Rectangle 18985">
            <a:extLst>
              <a:ext uri="{FF2B5EF4-FFF2-40B4-BE49-F238E27FC236}">
                <a16:creationId xmlns:a16="http://schemas.microsoft.com/office/drawing/2014/main" id="{0C1074E9-6329-F9B9-EBF0-976E62437C12}"/>
              </a:ext>
            </a:extLst>
          </p:cNvPr>
          <p:cNvSpPr/>
          <p:nvPr/>
        </p:nvSpPr>
        <p:spPr>
          <a:xfrm>
            <a:off x="6766183" y="7943439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云沙箱、长任务、托管运行</a:t>
            </a:r>
          </a:p>
        </p:txBody>
      </p:sp>
      <p:sp>
        <p:nvSpPr>
          <p:cNvPr id="19062" name="Rectangle 19061">
            <a:extLst>
              <a:ext uri="{FF2B5EF4-FFF2-40B4-BE49-F238E27FC236}">
                <a16:creationId xmlns:a16="http://schemas.microsoft.com/office/drawing/2014/main" id="{C0AD2E7B-FD97-1C4F-C7D6-CD87F0CEE359}"/>
              </a:ext>
            </a:extLst>
          </p:cNvPr>
          <p:cNvSpPr/>
          <p:nvPr/>
        </p:nvSpPr>
        <p:spPr>
          <a:xfrm>
            <a:off x="9621991" y="7789840"/>
            <a:ext cx="298368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9139" name="Rectangle 19138">
            <a:extLst>
              <a:ext uri="{FF2B5EF4-FFF2-40B4-BE49-F238E27FC236}">
                <a16:creationId xmlns:a16="http://schemas.microsoft.com/office/drawing/2014/main" id="{F6A059DD-43CC-CFA6-DA41-FF6C851CE31A}"/>
              </a:ext>
            </a:extLst>
          </p:cNvPr>
          <p:cNvSpPr/>
          <p:nvPr/>
        </p:nvSpPr>
        <p:spPr>
          <a:xfrm>
            <a:off x="9749863" y="7943439"/>
            <a:ext cx="272793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多 Agent、MCP/OAuth/A2A、Skills</a:t>
            </a:r>
          </a:p>
        </p:txBody>
      </p:sp>
      <p:sp>
        <p:nvSpPr>
          <p:cNvPr id="19217" name="Rectangle 19216">
            <a:extLst>
              <a:ext uri="{FF2B5EF4-FFF2-40B4-BE49-F238E27FC236}">
                <a16:creationId xmlns:a16="http://schemas.microsoft.com/office/drawing/2014/main" id="{0D616B01-FE7C-BBBB-F2FA-F49A8271BC15}"/>
              </a:ext>
            </a:extLst>
          </p:cNvPr>
          <p:cNvSpPr/>
          <p:nvPr/>
        </p:nvSpPr>
        <p:spPr>
          <a:xfrm>
            <a:off x="12605671" y="7789840"/>
            <a:ext cx="4475520" cy="1152000"/>
          </a:xfrm>
          <a:prstGeom prst="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9296" name="Rectangle 19295">
            <a:extLst>
              <a:ext uri="{FF2B5EF4-FFF2-40B4-BE49-F238E27FC236}">
                <a16:creationId xmlns:a16="http://schemas.microsoft.com/office/drawing/2014/main" id="{2FC1BD8F-7858-C9AB-3AE8-E4544160388A}"/>
              </a:ext>
            </a:extLst>
          </p:cNvPr>
          <p:cNvSpPr/>
          <p:nvPr/>
        </p:nvSpPr>
        <p:spPr>
          <a:xfrm>
            <a:off x="12733543" y="7943439"/>
            <a:ext cx="4219776" cy="793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统一身份、隔离、Trace、评测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76" name="Rectangle 19375">
            <a:extLst>
              <a:ext uri="{FF2B5EF4-FFF2-40B4-BE49-F238E27FC236}">
                <a16:creationId xmlns:a16="http://schemas.microsoft.com/office/drawing/2014/main" id="{ED86185C-8EF5-62E4-686A-BB8627301E17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Runtime 选择</a:t>
            </a:r>
          </a:p>
        </p:txBody>
      </p:sp>
      <p:sp>
        <p:nvSpPr>
          <p:cNvPr id="19457" name="Rectangle 19456">
            <a:extLst>
              <a:ext uri="{FF2B5EF4-FFF2-40B4-BE49-F238E27FC236}">
                <a16:creationId xmlns:a16="http://schemas.microsoft.com/office/drawing/2014/main" id="{5D2261B7-C946-0EC8-9EB5-C3794EBCF20B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Codex：多智能体工程任务与云端持续执行</a:t>
            </a:r>
          </a:p>
        </p:txBody>
      </p:sp>
      <p:sp>
        <p:nvSpPr>
          <p:cNvPr id="19539" name="Rectangle 19538">
            <a:extLst>
              <a:ext uri="{FF2B5EF4-FFF2-40B4-BE49-F238E27FC236}">
                <a16:creationId xmlns:a16="http://schemas.microsoft.com/office/drawing/2014/main" id="{750E4BB4-C630-4B23-7A10-04D2221E22FC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可概括为工程任务、并行 Agent、可复用云环境，以及可嵌入应用的开放 Harness。</a:t>
            </a:r>
          </a:p>
        </p:txBody>
      </p:sp>
      <p:sp>
        <p:nvSpPr>
          <p:cNvPr id="19622" name="Rectangle 19621">
            <a:extLst>
              <a:ext uri="{FF2B5EF4-FFF2-40B4-BE49-F238E27FC236}">
                <a16:creationId xmlns:a16="http://schemas.microsoft.com/office/drawing/2014/main" id="{16FA5F3A-7951-C892-13FD-A4D9E7DC39D7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来源：OpenAI Codex；Codex as a platform。</a:t>
            </a:r>
          </a:p>
        </p:txBody>
      </p:sp>
      <p:sp>
        <p:nvSpPr>
          <p:cNvPr id="19706" name="Rectangle 19705">
            <a:extLst>
              <a:ext uri="{FF2B5EF4-FFF2-40B4-BE49-F238E27FC236}">
                <a16:creationId xmlns:a16="http://schemas.microsoft.com/office/drawing/2014/main" id="{E60D5449-5DAA-7803-52D2-3BBB7BADF6B3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22</a:t>
            </a:r>
          </a:p>
        </p:txBody>
      </p:sp>
      <p:sp>
        <p:nvSpPr>
          <p:cNvPr id="19791" name="Rectangle: Rounded Corners 19790">
            <a:extLst>
              <a:ext uri="{FF2B5EF4-FFF2-40B4-BE49-F238E27FC236}">
                <a16:creationId xmlns:a16="http://schemas.microsoft.com/office/drawing/2014/main" id="{3B12EE48-9BE9-3B60-5E60-479BF5288971}"/>
              </a:ext>
            </a:extLst>
          </p:cNvPr>
          <p:cNvSpPr/>
          <p:nvPr/>
        </p:nvSpPr>
        <p:spPr>
          <a:xfrm>
            <a:off x="1381351" y="3693840"/>
            <a:ext cx="4759680" cy="345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工程任务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复杂重构、缺陷修复、新功能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计划、实现、测试与代码审查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9877" name="Rectangle: Rounded Corners 19876">
            <a:extLst>
              <a:ext uri="{FF2B5EF4-FFF2-40B4-BE49-F238E27FC236}">
                <a16:creationId xmlns:a16="http://schemas.microsoft.com/office/drawing/2014/main" id="{E521DF98-1086-B7CD-C69C-88D17249A280}"/>
              </a:ext>
            </a:extLst>
          </p:cNvPr>
          <p:cNvSpPr/>
          <p:nvPr/>
        </p:nvSpPr>
        <p:spPr>
          <a:xfrm>
            <a:off x="6666727" y="3693840"/>
            <a:ext cx="4759680" cy="345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云端持续执行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关闭本地设备后继续运行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为仓库复用云端环境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9964" name="Rectangle: Rounded Corners 19963">
            <a:extLst>
              <a:ext uri="{FF2B5EF4-FFF2-40B4-BE49-F238E27FC236}">
                <a16:creationId xmlns:a16="http://schemas.microsoft.com/office/drawing/2014/main" id="{8B5064E1-1CC9-46A9-9808-08ADB4BDB615}"/>
              </a:ext>
            </a:extLst>
          </p:cNvPr>
          <p:cNvSpPr/>
          <p:nvPr/>
        </p:nvSpPr>
        <p:spPr>
          <a:xfrm>
            <a:off x="11952103" y="3693840"/>
            <a:ext cx="4759680" cy="345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平台化 Harness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CLI / SDK / app-server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沙箱、审批、事件流与工具接入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0052" name="Rectangle: Rounded Corners 20051">
            <a:extLst>
              <a:ext uri="{FF2B5EF4-FFF2-40B4-BE49-F238E27FC236}">
                <a16:creationId xmlns:a16="http://schemas.microsoft.com/office/drawing/2014/main" id="{B19FB0C2-6F8A-DE79-7E9A-B23F433CC6FE}"/>
              </a:ext>
            </a:extLst>
          </p:cNvPr>
          <p:cNvSpPr/>
          <p:nvPr/>
        </p:nvSpPr>
        <p:spPr>
          <a:xfrm>
            <a:off x="3867751" y="7661840"/>
            <a:ext cx="1037184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抽象重点：把 Agent Loop 作为可嵌入的工程运行时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41" name="Rectangle 20140">
            <a:extLst>
              <a:ext uri="{FF2B5EF4-FFF2-40B4-BE49-F238E27FC236}">
                <a16:creationId xmlns:a16="http://schemas.microsoft.com/office/drawing/2014/main" id="{F8F56F02-598C-B1ED-5100-F70E1B27EB65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Runtime 选择</a:t>
            </a:r>
          </a:p>
        </p:txBody>
      </p:sp>
      <p:sp>
        <p:nvSpPr>
          <p:cNvPr id="20231" name="Rectangle 20230">
            <a:extLst>
              <a:ext uri="{FF2B5EF4-FFF2-40B4-BE49-F238E27FC236}">
                <a16:creationId xmlns:a16="http://schemas.microsoft.com/office/drawing/2014/main" id="{0D950C4F-58D4-69B2-9CD3-CB8CDD880580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Claude Code：多表面开发体验与可组合扩展</a:t>
            </a:r>
          </a:p>
        </p:txBody>
      </p:sp>
      <p:sp>
        <p:nvSpPr>
          <p:cNvPr id="20322" name="Rectangle 20321">
            <a:extLst>
              <a:ext uri="{FF2B5EF4-FFF2-40B4-BE49-F238E27FC236}">
                <a16:creationId xmlns:a16="http://schemas.microsoft.com/office/drawing/2014/main" id="{83718462-B2DB-78BF-A89A-B718CDA1F74F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终端、IDE、桌面与 Web 共享同一引擎，并通过工具、MCP、Skills、Hooks 与并行代理扩展。</a:t>
            </a:r>
          </a:p>
        </p:txBody>
      </p:sp>
      <p:sp>
        <p:nvSpPr>
          <p:cNvPr id="20414" name="Rectangle 20413">
            <a:extLst>
              <a:ext uri="{FF2B5EF4-FFF2-40B4-BE49-F238E27FC236}">
                <a16:creationId xmlns:a16="http://schemas.microsoft.com/office/drawing/2014/main" id="{71D9A9D2-BF85-E576-29A7-C54A95F3121C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来源：Claude Code Overview。</a:t>
            </a:r>
          </a:p>
        </p:txBody>
      </p:sp>
      <p:sp>
        <p:nvSpPr>
          <p:cNvPr id="20507" name="Rectangle 20506">
            <a:extLst>
              <a:ext uri="{FF2B5EF4-FFF2-40B4-BE49-F238E27FC236}">
                <a16:creationId xmlns:a16="http://schemas.microsoft.com/office/drawing/2014/main" id="{B47071C1-4BA7-4254-D953-C1BF914FB371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23</a:t>
            </a:r>
          </a:p>
        </p:txBody>
      </p:sp>
      <p:sp>
        <p:nvSpPr>
          <p:cNvPr id="20601" name="Rectangle: Rounded Corners 20600">
            <a:extLst>
              <a:ext uri="{FF2B5EF4-FFF2-40B4-BE49-F238E27FC236}">
                <a16:creationId xmlns:a16="http://schemas.microsoft.com/office/drawing/2014/main" id="{BE0A5DF2-AD43-01B2-623E-0AD893AAC284}"/>
              </a:ext>
            </a:extLst>
          </p:cNvPr>
          <p:cNvSpPr/>
          <p:nvPr/>
        </p:nvSpPr>
        <p:spPr>
          <a:xfrm>
            <a:off x="1381351" y="3629840"/>
            <a:ext cx="4759680" cy="364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多表面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Terminal / VS Code / JetBrains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Desktop / Web / Mobile handoff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0696" name="Rectangle: Rounded Corners 20695">
            <a:extLst>
              <a:ext uri="{FF2B5EF4-FFF2-40B4-BE49-F238E27FC236}">
                <a16:creationId xmlns:a16="http://schemas.microsoft.com/office/drawing/2014/main" id="{A8060134-15E7-95FE-3EA5-90367D7A5EDA}"/>
              </a:ext>
            </a:extLst>
          </p:cNvPr>
          <p:cNvSpPr/>
          <p:nvPr/>
        </p:nvSpPr>
        <p:spPr>
          <a:xfrm>
            <a:off x="6666727" y="3629840"/>
            <a:ext cx="4759680" cy="364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可组合扩展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MCP、CLAUDE.md、Skills、Hooks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Agent SDK 与自定义代理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0792" name="Rectangle: Rounded Corners 20791">
            <a:extLst>
              <a:ext uri="{FF2B5EF4-FFF2-40B4-BE49-F238E27FC236}">
                <a16:creationId xmlns:a16="http://schemas.microsoft.com/office/drawing/2014/main" id="{7AEE0BFE-1100-30E8-E639-4BD73B63A4BE}"/>
              </a:ext>
            </a:extLst>
          </p:cNvPr>
          <p:cNvSpPr/>
          <p:nvPr/>
        </p:nvSpPr>
        <p:spPr>
          <a:xfrm>
            <a:off x="11952103" y="3629840"/>
            <a:ext cx="4759680" cy="364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并行与自动化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多会话与后台代理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CI、计划任务与事件触发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0889" name="Rectangle: Rounded Corners 20888">
            <a:extLst>
              <a:ext uri="{FF2B5EF4-FFF2-40B4-BE49-F238E27FC236}">
                <a16:creationId xmlns:a16="http://schemas.microsoft.com/office/drawing/2014/main" id="{29DD36A7-0285-9575-6EF8-DEA2A24C563D}"/>
              </a:ext>
            </a:extLst>
          </p:cNvPr>
          <p:cNvSpPr/>
          <p:nvPr/>
        </p:nvSpPr>
        <p:spPr>
          <a:xfrm>
            <a:off x="4222951" y="7725840"/>
            <a:ext cx="966144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抽象重点：把开发工作流做成可组合、可跨表面运行的 Harness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87" name="Rectangle 20986">
            <a:extLst>
              <a:ext uri="{FF2B5EF4-FFF2-40B4-BE49-F238E27FC236}">
                <a16:creationId xmlns:a16="http://schemas.microsoft.com/office/drawing/2014/main" id="{12F6538F-65D0-00B0-D1C6-6C9E1B6DA9EF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Runtime 选择</a:t>
            </a:r>
          </a:p>
        </p:txBody>
      </p:sp>
      <p:sp>
        <p:nvSpPr>
          <p:cNvPr id="21086" name="Rectangle 21085">
            <a:extLst>
              <a:ext uri="{FF2B5EF4-FFF2-40B4-BE49-F238E27FC236}">
                <a16:creationId xmlns:a16="http://schemas.microsoft.com/office/drawing/2014/main" id="{E64DAF04-AA81-BC87-DBF9-05E175C64CBF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GitHub Copilot：原生融入仓库、Issue 与 PR</a:t>
            </a:r>
          </a:p>
        </p:txBody>
      </p:sp>
      <p:sp>
        <p:nvSpPr>
          <p:cNvPr id="21186" name="Rectangle 21185">
            <a:extLst>
              <a:ext uri="{FF2B5EF4-FFF2-40B4-BE49-F238E27FC236}">
                <a16:creationId xmlns:a16="http://schemas.microsoft.com/office/drawing/2014/main" id="{179DAACD-3EF8-06A4-29A4-620067063E90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云端代理在 GitHub Actions 临时环境中研究、计划、修改、测试，并回到 PR 审查流程。</a:t>
            </a:r>
          </a:p>
        </p:txBody>
      </p:sp>
      <p:sp>
        <p:nvSpPr>
          <p:cNvPr id="21287" name="Rectangle 21286">
            <a:extLst>
              <a:ext uri="{FF2B5EF4-FFF2-40B4-BE49-F238E27FC236}">
                <a16:creationId xmlns:a16="http://schemas.microsoft.com/office/drawing/2014/main" id="{29DF5A8A-34CC-AD44-145C-660C03D05578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来源：GitHub Copilot；GitHub Copilot cloud agent。</a:t>
            </a:r>
          </a:p>
        </p:txBody>
      </p:sp>
      <p:sp>
        <p:nvSpPr>
          <p:cNvPr id="21389" name="Rectangle 21388">
            <a:extLst>
              <a:ext uri="{FF2B5EF4-FFF2-40B4-BE49-F238E27FC236}">
                <a16:creationId xmlns:a16="http://schemas.microsoft.com/office/drawing/2014/main" id="{869A0C53-DB06-6FE6-74FF-B82FE0F81E06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24</a:t>
            </a:r>
          </a:p>
        </p:txBody>
      </p:sp>
      <p:sp>
        <p:nvSpPr>
          <p:cNvPr id="21492" name="Rectangle: Rounded Corners 21491">
            <a:extLst>
              <a:ext uri="{FF2B5EF4-FFF2-40B4-BE49-F238E27FC236}">
                <a16:creationId xmlns:a16="http://schemas.microsoft.com/office/drawing/2014/main" id="{0D3D0E9E-EA32-865D-0A17-21E3C8B74951}"/>
              </a:ext>
            </a:extLst>
          </p:cNvPr>
          <p:cNvSpPr/>
          <p:nvPr/>
        </p:nvSpPr>
        <p:spPr>
          <a:xfrm>
            <a:off x="1381351" y="3629840"/>
            <a:ext cx="4759680" cy="364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仓库原生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Issue → 分支 → Commit → PR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上下文与过程留在 GitHub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1596" name="Rectangle: Rounded Corners 21595">
            <a:extLst>
              <a:ext uri="{FF2B5EF4-FFF2-40B4-BE49-F238E27FC236}">
                <a16:creationId xmlns:a16="http://schemas.microsoft.com/office/drawing/2014/main" id="{667A8AD6-B886-4B78-2673-26F33C6FDCA3}"/>
              </a:ext>
            </a:extLst>
          </p:cNvPr>
          <p:cNvSpPr/>
          <p:nvPr/>
        </p:nvSpPr>
        <p:spPr>
          <a:xfrm>
            <a:off x="6666727" y="3629840"/>
            <a:ext cx="4759680" cy="364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云端代理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独立研究、计划与代码变更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自动化测试、Linter 与迭代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1701" name="Rectangle: Rounded Corners 21700">
            <a:extLst>
              <a:ext uri="{FF2B5EF4-FFF2-40B4-BE49-F238E27FC236}">
                <a16:creationId xmlns:a16="http://schemas.microsoft.com/office/drawing/2014/main" id="{DFFC7DB6-23CC-BF73-BDC7-FFDE07939C6B}"/>
              </a:ext>
            </a:extLst>
          </p:cNvPr>
          <p:cNvSpPr/>
          <p:nvPr/>
        </p:nvSpPr>
        <p:spPr>
          <a:xfrm>
            <a:off x="11952103" y="3629840"/>
            <a:ext cx="4759680" cy="364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治理与审查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组织策略、内容排除、审计日志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代码审查、指标与自动化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1807" name="Rectangle: Rounded Corners 21806">
            <a:extLst>
              <a:ext uri="{FF2B5EF4-FFF2-40B4-BE49-F238E27FC236}">
                <a16:creationId xmlns:a16="http://schemas.microsoft.com/office/drawing/2014/main" id="{686D0659-C497-D1CA-B89D-BB6CD00F018E}"/>
              </a:ext>
            </a:extLst>
          </p:cNvPr>
          <p:cNvSpPr/>
          <p:nvPr/>
        </p:nvSpPr>
        <p:spPr>
          <a:xfrm>
            <a:off x="4293991" y="7725840"/>
            <a:ext cx="951936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抽象重点：把 Agent 放进既有软件交付系统与控制面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4" name="Rectangle 21913">
            <a:extLst>
              <a:ext uri="{FF2B5EF4-FFF2-40B4-BE49-F238E27FC236}">
                <a16:creationId xmlns:a16="http://schemas.microsoft.com/office/drawing/2014/main" id="{7A57E5AC-AA77-10DB-5689-1A4A8F0EF87B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Runtime 选择</a:t>
            </a:r>
          </a:p>
        </p:txBody>
      </p:sp>
      <p:sp>
        <p:nvSpPr>
          <p:cNvPr id="22022" name="Rectangle 22021">
            <a:extLst>
              <a:ext uri="{FF2B5EF4-FFF2-40B4-BE49-F238E27FC236}">
                <a16:creationId xmlns:a16="http://schemas.microsoft.com/office/drawing/2014/main" id="{B228B40C-275F-4B9B-C8EE-BB93863B4544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从 Coding Runtime 到企业 Work Runtime</a:t>
            </a:r>
          </a:p>
        </p:txBody>
      </p:sp>
      <p:sp>
        <p:nvSpPr>
          <p:cNvPr id="22131" name="Rectangle 22130">
            <a:extLst>
              <a:ext uri="{FF2B5EF4-FFF2-40B4-BE49-F238E27FC236}">
                <a16:creationId xmlns:a16="http://schemas.microsoft.com/office/drawing/2014/main" id="{71D40076-CC9E-752D-FF61-7A8FA5CE563D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这里表达的是能力抽象与场景演进，不是产品合并、替代或隶属关系。</a:t>
            </a:r>
          </a:p>
        </p:txBody>
      </p:sp>
      <p:sp>
        <p:nvSpPr>
          <p:cNvPr id="22241" name="Rectangle 22240">
            <a:extLst>
              <a:ext uri="{FF2B5EF4-FFF2-40B4-BE49-F238E27FC236}">
                <a16:creationId xmlns:a16="http://schemas.microsoft.com/office/drawing/2014/main" id="{D56D6CE0-AE6C-2072-EE8C-68A38B9FCE77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25</a:t>
            </a:r>
          </a:p>
        </p:txBody>
      </p:sp>
      <p:sp>
        <p:nvSpPr>
          <p:cNvPr id="22352" name="Rectangle: Rounded Corners 22351">
            <a:extLst>
              <a:ext uri="{FF2B5EF4-FFF2-40B4-BE49-F238E27FC236}">
                <a16:creationId xmlns:a16="http://schemas.microsoft.com/office/drawing/2014/main" id="{FA02B4D2-0A51-AD9B-7F86-1BEE2BC0B786}"/>
              </a:ext>
            </a:extLst>
          </p:cNvPr>
          <p:cNvSpPr/>
          <p:nvPr/>
        </p:nvSpPr>
        <p:spPr>
          <a:xfrm>
            <a:off x="1381351" y="3437840"/>
            <a:ext cx="483072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产品</a:t>
            </a:r>
            <a:r>
              <a:rPr lang="zh-CN" altLang="en-US" sz="2764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</a:t>
            </a:r>
            <a:r>
              <a:rPr lang="en-US" altLang="zh-CN" sz="2764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</a:t>
            </a:r>
            <a:endParaRPr lang="en-US" sz="2304" b="1" dirty="0">
              <a:solidFill>
                <a:srgbClr val="FFFFFF"/>
              </a:solidFill>
              <a:effectLst/>
              <a:latin typeface="腾讯体" panose="020B0503020204020204" pitchFamily="34" charset="-122"/>
              <a:ea typeface="腾讯体" panose="020B0503020204020204" pitchFamily="34" charset="-122"/>
              <a:cs typeface="腾讯体"/>
            </a:endParaRP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多</a:t>
            </a:r>
            <a:r>
              <a:rPr lang="en-US" sz="2150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Agent </a:t>
            </a: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工程任务</a:t>
            </a:r>
            <a:endParaRPr lang="en-US" sz="1792" dirty="0">
              <a:solidFill>
                <a:srgbClr val="FFFFFF"/>
              </a:solidFill>
              <a:effectLst/>
              <a:latin typeface="腾讯体" panose="020B0503020204020204" pitchFamily="34" charset="-122"/>
              <a:ea typeface="腾讯体" panose="020B0503020204020204" pitchFamily="34" charset="-122"/>
              <a:cs typeface="腾讯体"/>
            </a:endParaRP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云端持续执行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2464" name="Arrow: Right 22463">
            <a:extLst>
              <a:ext uri="{FF2B5EF4-FFF2-40B4-BE49-F238E27FC236}">
                <a16:creationId xmlns:a16="http://schemas.microsoft.com/office/drawing/2014/main" id="{D098AEFC-0990-E187-791F-9E966AB3CFA0}"/>
              </a:ext>
            </a:extLst>
          </p:cNvPr>
          <p:cNvSpPr/>
          <p:nvPr/>
        </p:nvSpPr>
        <p:spPr>
          <a:xfrm>
            <a:off x="3299431" y="5741840"/>
            <a:ext cx="994560" cy="4608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2577" name="Rectangle: Rounded Corners 22576">
            <a:extLst>
              <a:ext uri="{FF2B5EF4-FFF2-40B4-BE49-F238E27FC236}">
                <a16:creationId xmlns:a16="http://schemas.microsoft.com/office/drawing/2014/main" id="{34FE5425-24C2-2B47-A28A-DE4E7755F9F5}"/>
              </a:ext>
            </a:extLst>
          </p:cNvPr>
          <p:cNvSpPr/>
          <p:nvPr/>
        </p:nvSpPr>
        <p:spPr>
          <a:xfrm>
            <a:off x="6780391" y="3437840"/>
            <a:ext cx="483072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产品</a:t>
            </a:r>
            <a:r>
              <a:rPr lang="en-US" sz="2764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B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多表面</a:t>
            </a:r>
            <a:r>
              <a:rPr lang="en-US" sz="2150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+ </a:t>
            </a: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扩展</a:t>
            </a:r>
            <a:endParaRPr lang="en-US" sz="1792" dirty="0">
              <a:solidFill>
                <a:srgbClr val="FFFFFF"/>
              </a:solidFill>
              <a:effectLst/>
              <a:latin typeface="腾讯体" panose="020B0503020204020204" pitchFamily="34" charset="-122"/>
              <a:ea typeface="腾讯体" panose="020B0503020204020204" pitchFamily="34" charset="-122"/>
              <a:cs typeface="腾讯体"/>
            </a:endParaRP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并行代理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2691" name="Arrow: Right 22690">
            <a:extLst>
              <a:ext uri="{FF2B5EF4-FFF2-40B4-BE49-F238E27FC236}">
                <a16:creationId xmlns:a16="http://schemas.microsoft.com/office/drawing/2014/main" id="{EE76F79A-206C-F5B4-6F5B-F3A087A2A337}"/>
              </a:ext>
            </a:extLst>
          </p:cNvPr>
          <p:cNvSpPr/>
          <p:nvPr/>
        </p:nvSpPr>
        <p:spPr>
          <a:xfrm>
            <a:off x="8698471" y="5741840"/>
            <a:ext cx="994560" cy="460800"/>
          </a:xfrm>
          <a:prstGeom prst="rightArrow">
            <a:avLst/>
          </a:prstGeom>
          <a:solidFill>
            <a:srgbClr val="6C4DFF">
              <a:alpha val="92000"/>
            </a:srgbClr>
          </a:solidFill>
          <a:ln w="12700">
            <a:solidFill>
              <a:srgbClr val="6C4DF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2806" name="Rectangle: Rounded Corners 22805">
            <a:extLst>
              <a:ext uri="{FF2B5EF4-FFF2-40B4-BE49-F238E27FC236}">
                <a16:creationId xmlns:a16="http://schemas.microsoft.com/office/drawing/2014/main" id="{EA52E3D9-8E2A-7BCF-399A-30A695E33FAA}"/>
              </a:ext>
            </a:extLst>
          </p:cNvPr>
          <p:cNvSpPr/>
          <p:nvPr/>
        </p:nvSpPr>
        <p:spPr>
          <a:xfrm>
            <a:off x="12179431" y="3437840"/>
            <a:ext cx="483072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产品</a:t>
            </a:r>
            <a:r>
              <a:rPr lang="zh-CN" altLang="en-US" sz="2764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</a:t>
            </a:r>
            <a:r>
              <a:rPr lang="en-US" altLang="zh-CN" sz="2764" b="1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</a:t>
            </a:r>
            <a:endParaRPr lang="en-US" sz="2304" b="1" dirty="0">
              <a:solidFill>
                <a:srgbClr val="FFFFFF"/>
              </a:solidFill>
              <a:effectLst/>
              <a:latin typeface="腾讯体" panose="020B0503020204020204" pitchFamily="34" charset="-122"/>
              <a:ea typeface="腾讯体" panose="020B0503020204020204" pitchFamily="34" charset="-122"/>
              <a:cs typeface="腾讯体"/>
            </a:endParaRP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仓库</a:t>
            </a:r>
            <a:r>
              <a:rPr lang="en-US" sz="2150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 / Issue / PR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云端代理与审查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2922" name="Arrow: Right 22921">
            <a:extLst>
              <a:ext uri="{FF2B5EF4-FFF2-40B4-BE49-F238E27FC236}">
                <a16:creationId xmlns:a16="http://schemas.microsoft.com/office/drawing/2014/main" id="{3D896790-49B9-84AB-A302-25C91AE4B772}"/>
              </a:ext>
            </a:extLst>
          </p:cNvPr>
          <p:cNvSpPr/>
          <p:nvPr/>
        </p:nvSpPr>
        <p:spPr>
          <a:xfrm>
            <a:off x="14097511" y="5741840"/>
            <a:ext cx="994560" cy="4608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039" name="Rectangle: Rounded Corners 23038">
            <a:extLst>
              <a:ext uri="{FF2B5EF4-FFF2-40B4-BE49-F238E27FC236}">
                <a16:creationId xmlns:a16="http://schemas.microsoft.com/office/drawing/2014/main" id="{D790C6B3-F2E5-F3DB-E13E-B8E836F76900}"/>
              </a:ext>
            </a:extLst>
          </p:cNvPr>
          <p:cNvSpPr/>
          <p:nvPr/>
        </p:nvSpPr>
        <p:spPr>
          <a:xfrm>
            <a:off x="2802151" y="6509840"/>
            <a:ext cx="12503040" cy="140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11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企业能力抽象：规划 · 工具 · 沙箱 · 身份 · 审批 · 状态 · Trace · 评测 · 恢复</a:t>
            </a:r>
          </a:p>
        </p:txBody>
      </p:sp>
      <p:sp>
        <p:nvSpPr>
          <p:cNvPr id="23157" name="Arrow: Right 23156">
            <a:extLst>
              <a:ext uri="{FF2B5EF4-FFF2-40B4-BE49-F238E27FC236}">
                <a16:creationId xmlns:a16="http://schemas.microsoft.com/office/drawing/2014/main" id="{6CDC2274-41A0-D900-ACBE-0128DEA09F2C}"/>
              </a:ext>
            </a:extLst>
          </p:cNvPr>
          <p:cNvSpPr/>
          <p:nvPr/>
        </p:nvSpPr>
        <p:spPr>
          <a:xfrm>
            <a:off x="8087527" y="8020240"/>
            <a:ext cx="1776000" cy="537600"/>
          </a:xfrm>
          <a:prstGeom prst="rightArrow">
            <a:avLst/>
          </a:prstGeom>
          <a:solidFill>
            <a:srgbClr val="6C4DFF">
              <a:alpha val="92000"/>
            </a:srgbClr>
          </a:solidFill>
          <a:ln w="12700">
            <a:solidFill>
              <a:srgbClr val="6C4DF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23276" name="Rectangle: Rounded Corners 23275">
            <a:extLst>
              <a:ext uri="{FF2B5EF4-FFF2-40B4-BE49-F238E27FC236}">
                <a16:creationId xmlns:a16="http://schemas.microsoft.com/office/drawing/2014/main" id="{867FAE6D-8F3C-EAD9-9FD5-CF02260A81B0}"/>
              </a:ext>
            </a:extLst>
          </p:cNvPr>
          <p:cNvSpPr/>
          <p:nvPr/>
        </p:nvSpPr>
        <p:spPr>
          <a:xfrm>
            <a:off x="5757415" y="8685840"/>
            <a:ext cx="667776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WorkBuddy：把 Runtime 延伸到办公与跨系统交付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1" name="Rectangle 8510">
            <a:extLst>
              <a:ext uri="{FF2B5EF4-FFF2-40B4-BE49-F238E27FC236}">
                <a16:creationId xmlns:a16="http://schemas.microsoft.com/office/drawing/2014/main" id="{032F8EC7-528A-E3AF-E0D8-83CF9E4A8D34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WorkBuddy 定位</a:t>
            </a:r>
          </a:p>
        </p:txBody>
      </p:sp>
      <p:sp>
        <p:nvSpPr>
          <p:cNvPr id="8513" name="Rectangle 8512">
            <a:extLst>
              <a:ext uri="{FF2B5EF4-FFF2-40B4-BE49-F238E27FC236}">
                <a16:creationId xmlns:a16="http://schemas.microsoft.com/office/drawing/2014/main" id="{E5FC3956-5481-8915-B04A-EA352FA6F4D2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WorkBuddy Enterprise 形成三层闭环</a:t>
            </a:r>
          </a:p>
        </p:txBody>
      </p:sp>
      <p:sp>
        <p:nvSpPr>
          <p:cNvPr id="8516" name="Rectangle 8515">
            <a:extLst>
              <a:ext uri="{FF2B5EF4-FFF2-40B4-BE49-F238E27FC236}">
                <a16:creationId xmlns:a16="http://schemas.microsoft.com/office/drawing/2014/main" id="{69511CFF-25C6-0F4C-4946-3353003BD11E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CodeBuddy 面向智能编码，WorkBuddy 面向办公协同，Managed Agents 面向托管与规模化运行。</a:t>
            </a:r>
          </a:p>
        </p:txBody>
      </p:sp>
      <p:sp>
        <p:nvSpPr>
          <p:cNvPr id="8520" name="Rectangle 8519">
            <a:extLst>
              <a:ext uri="{FF2B5EF4-FFF2-40B4-BE49-F238E27FC236}">
                <a16:creationId xmlns:a16="http://schemas.microsoft.com/office/drawing/2014/main" id="{F922DF48-8511-462F-FB44-C1676A2A7FBA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来源：WorkBuddy Enterprise 官方产品概述。</a:t>
            </a:r>
          </a:p>
        </p:txBody>
      </p:sp>
      <p:sp>
        <p:nvSpPr>
          <p:cNvPr id="8525" name="Rectangle 8524">
            <a:extLst>
              <a:ext uri="{FF2B5EF4-FFF2-40B4-BE49-F238E27FC236}">
                <a16:creationId xmlns:a16="http://schemas.microsoft.com/office/drawing/2014/main" id="{7A57BE65-AC87-38B4-EFAB-EF9CBA610F59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26</a:t>
            </a:r>
          </a:p>
        </p:txBody>
      </p:sp>
      <p:sp>
        <p:nvSpPr>
          <p:cNvPr id="8531" name="Rectangle: Rounded Corners 8530">
            <a:extLst>
              <a:ext uri="{FF2B5EF4-FFF2-40B4-BE49-F238E27FC236}">
                <a16:creationId xmlns:a16="http://schemas.microsoft.com/office/drawing/2014/main" id="{AB6C957C-E14C-AEE6-A14B-04ACEE07D037}"/>
              </a:ext>
            </a:extLst>
          </p:cNvPr>
          <p:cNvSpPr/>
          <p:nvPr/>
        </p:nvSpPr>
        <p:spPr>
          <a:xfrm>
            <a:off x="1381351" y="3693840"/>
            <a:ext cx="483072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538" name="Rectangle: Rounded Corners 8537">
            <a:extLst>
              <a:ext uri="{FF2B5EF4-FFF2-40B4-BE49-F238E27FC236}">
                <a16:creationId xmlns:a16="http://schemas.microsoft.com/office/drawing/2014/main" id="{29C5CF7B-5903-7834-760F-976575A3E4D6}"/>
              </a:ext>
            </a:extLst>
          </p:cNvPr>
          <p:cNvSpPr/>
          <p:nvPr/>
        </p:nvSpPr>
        <p:spPr>
          <a:xfrm>
            <a:off x="1637095" y="3949840"/>
            <a:ext cx="213120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智能编码</a:t>
            </a:r>
          </a:p>
        </p:txBody>
      </p:sp>
      <p:sp>
        <p:nvSpPr>
          <p:cNvPr id="8546" name="Rectangle 8545">
            <a:extLst>
              <a:ext uri="{FF2B5EF4-FFF2-40B4-BE49-F238E27FC236}">
                <a16:creationId xmlns:a16="http://schemas.microsoft.com/office/drawing/2014/main" id="{04F5CE94-EECA-FA88-FE8A-88A2EAC289D2}"/>
              </a:ext>
            </a:extLst>
          </p:cNvPr>
          <p:cNvSpPr/>
          <p:nvPr/>
        </p:nvSpPr>
        <p:spPr>
          <a:xfrm>
            <a:off x="1637095" y="4973840"/>
            <a:ext cx="426240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4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CodeBuddy</a:t>
            </a:r>
          </a:p>
        </p:txBody>
      </p:sp>
      <p:sp>
        <p:nvSpPr>
          <p:cNvPr id="8555" name="Rectangle 8554">
            <a:extLst>
              <a:ext uri="{FF2B5EF4-FFF2-40B4-BE49-F238E27FC236}">
                <a16:creationId xmlns:a16="http://schemas.microsoft.com/office/drawing/2014/main" id="{6C3495D3-4A9B-B6BE-EFC7-3C4E3A251F0D}"/>
              </a:ext>
            </a:extLst>
          </p:cNvPr>
          <p:cNvSpPr/>
          <p:nvPr/>
        </p:nvSpPr>
        <p:spPr>
          <a:xfrm>
            <a:off x="1637095" y="5959440"/>
            <a:ext cx="4262400" cy="115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PRD、设计到代码与测试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IDE / 插件 / CLI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565" name="Arrow: Right 8564">
            <a:extLst>
              <a:ext uri="{FF2B5EF4-FFF2-40B4-BE49-F238E27FC236}">
                <a16:creationId xmlns:a16="http://schemas.microsoft.com/office/drawing/2014/main" id="{D3545DA1-F24F-443E-BED8-CD90DDF51905}"/>
              </a:ext>
            </a:extLst>
          </p:cNvPr>
          <p:cNvSpPr/>
          <p:nvPr/>
        </p:nvSpPr>
        <p:spPr>
          <a:xfrm>
            <a:off x="6254695" y="5293840"/>
            <a:ext cx="483072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576" name="Rectangle: Rounded Corners 8575">
            <a:extLst>
              <a:ext uri="{FF2B5EF4-FFF2-40B4-BE49-F238E27FC236}">
                <a16:creationId xmlns:a16="http://schemas.microsoft.com/office/drawing/2014/main" id="{AABB446E-6496-33D2-7564-DC28EF84EF42}"/>
              </a:ext>
            </a:extLst>
          </p:cNvPr>
          <p:cNvSpPr/>
          <p:nvPr/>
        </p:nvSpPr>
        <p:spPr>
          <a:xfrm>
            <a:off x="6780391" y="3693840"/>
            <a:ext cx="483072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588" name="Rectangle: Rounded Corners 8587">
            <a:extLst>
              <a:ext uri="{FF2B5EF4-FFF2-40B4-BE49-F238E27FC236}">
                <a16:creationId xmlns:a16="http://schemas.microsoft.com/office/drawing/2014/main" id="{837087E7-5036-2D34-A81F-A0891FF4A2FD}"/>
              </a:ext>
            </a:extLst>
          </p:cNvPr>
          <p:cNvSpPr/>
          <p:nvPr/>
        </p:nvSpPr>
        <p:spPr>
          <a:xfrm>
            <a:off x="7036135" y="3949840"/>
            <a:ext cx="213120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办公协同</a:t>
            </a:r>
          </a:p>
        </p:txBody>
      </p:sp>
      <p:sp>
        <p:nvSpPr>
          <p:cNvPr id="8601" name="Rectangle 8600">
            <a:extLst>
              <a:ext uri="{FF2B5EF4-FFF2-40B4-BE49-F238E27FC236}">
                <a16:creationId xmlns:a16="http://schemas.microsoft.com/office/drawing/2014/main" id="{2F2CC3F4-313D-00F1-7CEA-EB67473B3A9A}"/>
              </a:ext>
            </a:extLst>
          </p:cNvPr>
          <p:cNvSpPr/>
          <p:nvPr/>
        </p:nvSpPr>
        <p:spPr>
          <a:xfrm>
            <a:off x="7036135" y="4973840"/>
            <a:ext cx="426240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4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</a:t>
            </a:r>
          </a:p>
        </p:txBody>
      </p:sp>
      <p:sp>
        <p:nvSpPr>
          <p:cNvPr id="8615" name="Rectangle 8614">
            <a:extLst>
              <a:ext uri="{FF2B5EF4-FFF2-40B4-BE49-F238E27FC236}">
                <a16:creationId xmlns:a16="http://schemas.microsoft.com/office/drawing/2014/main" id="{56562F36-B16D-5454-0CE3-0735AAE67C45}"/>
              </a:ext>
            </a:extLst>
          </p:cNvPr>
          <p:cNvSpPr/>
          <p:nvPr/>
        </p:nvSpPr>
        <p:spPr>
          <a:xfrm>
            <a:off x="7036135" y="5959440"/>
            <a:ext cx="4262400" cy="115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一句话任务、多步规划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文档、数据、PPT、邮件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630" name="Arrow: Right 8629">
            <a:extLst>
              <a:ext uri="{FF2B5EF4-FFF2-40B4-BE49-F238E27FC236}">
                <a16:creationId xmlns:a16="http://schemas.microsoft.com/office/drawing/2014/main" id="{08361196-5D1F-721C-3338-2519BC27E744}"/>
              </a:ext>
            </a:extLst>
          </p:cNvPr>
          <p:cNvSpPr/>
          <p:nvPr/>
        </p:nvSpPr>
        <p:spPr>
          <a:xfrm>
            <a:off x="11653735" y="5293840"/>
            <a:ext cx="483072" cy="3840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646" name="Rectangle: Rounded Corners 8645">
            <a:extLst>
              <a:ext uri="{FF2B5EF4-FFF2-40B4-BE49-F238E27FC236}">
                <a16:creationId xmlns:a16="http://schemas.microsoft.com/office/drawing/2014/main" id="{5332A20D-1C14-7E1E-4FBB-3F9AC7741A41}"/>
              </a:ext>
            </a:extLst>
          </p:cNvPr>
          <p:cNvSpPr/>
          <p:nvPr/>
        </p:nvSpPr>
        <p:spPr>
          <a:xfrm>
            <a:off x="12179431" y="3693840"/>
            <a:ext cx="4830720" cy="38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663" name="Rectangle: Rounded Corners 8662">
            <a:extLst>
              <a:ext uri="{FF2B5EF4-FFF2-40B4-BE49-F238E27FC236}">
                <a16:creationId xmlns:a16="http://schemas.microsoft.com/office/drawing/2014/main" id="{4DFA897B-73BF-53F2-1781-860466EF65D0}"/>
              </a:ext>
            </a:extLst>
          </p:cNvPr>
          <p:cNvSpPr/>
          <p:nvPr/>
        </p:nvSpPr>
        <p:spPr>
          <a:xfrm>
            <a:off x="12435175" y="3949840"/>
            <a:ext cx="213120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托管运行</a:t>
            </a:r>
          </a:p>
        </p:txBody>
      </p:sp>
      <p:sp>
        <p:nvSpPr>
          <p:cNvPr id="8681" name="Rectangle 8680">
            <a:extLst>
              <a:ext uri="{FF2B5EF4-FFF2-40B4-BE49-F238E27FC236}">
                <a16:creationId xmlns:a16="http://schemas.microsoft.com/office/drawing/2014/main" id="{467D198B-F5BA-596F-46A7-E47FEA2F55DA}"/>
              </a:ext>
            </a:extLst>
          </p:cNvPr>
          <p:cNvSpPr/>
          <p:nvPr/>
        </p:nvSpPr>
        <p:spPr>
          <a:xfrm>
            <a:off x="12435175" y="4973840"/>
            <a:ext cx="4262400" cy="665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4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Managed Agents</a:t>
            </a:r>
          </a:p>
        </p:txBody>
      </p:sp>
      <p:sp>
        <p:nvSpPr>
          <p:cNvPr id="8700" name="Rectangle 8699">
            <a:extLst>
              <a:ext uri="{FF2B5EF4-FFF2-40B4-BE49-F238E27FC236}">
                <a16:creationId xmlns:a16="http://schemas.microsoft.com/office/drawing/2014/main" id="{D01EBA58-84CD-486E-FDB5-9A76B7BCE055}"/>
              </a:ext>
            </a:extLst>
          </p:cNvPr>
          <p:cNvSpPr/>
          <p:nvPr/>
        </p:nvSpPr>
        <p:spPr>
          <a:xfrm>
            <a:off x="12435175" y="5959440"/>
            <a:ext cx="4262400" cy="115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云端沙箱、身份、Trace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评测、弹性与持续优化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720" name="Rectangle: Rounded Corners 8719">
            <a:extLst>
              <a:ext uri="{FF2B5EF4-FFF2-40B4-BE49-F238E27FC236}">
                <a16:creationId xmlns:a16="http://schemas.microsoft.com/office/drawing/2014/main" id="{60ADFF3D-63C8-DF6A-7C98-71B6DA475A55}"/>
              </a:ext>
            </a:extLst>
          </p:cNvPr>
          <p:cNvSpPr/>
          <p:nvPr/>
        </p:nvSpPr>
        <p:spPr>
          <a:xfrm>
            <a:off x="4436071" y="7981840"/>
            <a:ext cx="923520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从智能编码 → 办公协同 → 企业 Agent 运营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1" name="Rectangle 8740">
            <a:extLst>
              <a:ext uri="{FF2B5EF4-FFF2-40B4-BE49-F238E27FC236}">
                <a16:creationId xmlns:a16="http://schemas.microsoft.com/office/drawing/2014/main" id="{23EEF48D-526B-638D-0D24-CAF11769F171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WorkBuddy 定位</a:t>
            </a:r>
          </a:p>
        </p:txBody>
      </p:sp>
      <p:sp>
        <p:nvSpPr>
          <p:cNvPr id="8763" name="Rectangle 8762">
            <a:extLst>
              <a:ext uri="{FF2B5EF4-FFF2-40B4-BE49-F238E27FC236}">
                <a16:creationId xmlns:a16="http://schemas.microsoft.com/office/drawing/2014/main" id="{5BB263F8-4971-68A6-CC49-48ABA5A022B9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WorkBuddy 的差异化落点：从一句话到可验收成品</a:t>
            </a:r>
          </a:p>
        </p:txBody>
      </p:sp>
      <p:sp>
        <p:nvSpPr>
          <p:cNvPr id="8786" name="Rectangle 8785">
            <a:extLst>
              <a:ext uri="{FF2B5EF4-FFF2-40B4-BE49-F238E27FC236}">
                <a16:creationId xmlns:a16="http://schemas.microsoft.com/office/drawing/2014/main" id="{4C5BC949-2646-8A71-DE6B-72BBFDA3D576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核心不是“回答更多问题”，而是自主规划并交付多模态复杂任务结果。</a:t>
            </a:r>
          </a:p>
        </p:txBody>
      </p:sp>
      <p:sp>
        <p:nvSpPr>
          <p:cNvPr id="8810" name="Rectangle 8809">
            <a:extLst>
              <a:ext uri="{FF2B5EF4-FFF2-40B4-BE49-F238E27FC236}">
                <a16:creationId xmlns:a16="http://schemas.microsoft.com/office/drawing/2014/main" id="{66D7135D-6D06-7AE7-16F2-A20BDE0FD25D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来源：WorkBuddy Enterprise 官方产品概述。</a:t>
            </a:r>
          </a:p>
        </p:txBody>
      </p:sp>
      <p:sp>
        <p:nvSpPr>
          <p:cNvPr id="8835" name="Rectangle 8834">
            <a:extLst>
              <a:ext uri="{FF2B5EF4-FFF2-40B4-BE49-F238E27FC236}">
                <a16:creationId xmlns:a16="http://schemas.microsoft.com/office/drawing/2014/main" id="{DFCC6E0C-7A29-E505-5E6C-D21BA96B78E3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27</a:t>
            </a:r>
          </a:p>
        </p:txBody>
      </p:sp>
      <p:sp>
        <p:nvSpPr>
          <p:cNvPr id="8861" name="Rectangle: Rounded Corners 8860">
            <a:extLst>
              <a:ext uri="{FF2B5EF4-FFF2-40B4-BE49-F238E27FC236}">
                <a16:creationId xmlns:a16="http://schemas.microsoft.com/office/drawing/2014/main" id="{C87D2C03-BB90-F14B-AB52-80495B879D1B}"/>
              </a:ext>
            </a:extLst>
          </p:cNvPr>
          <p:cNvSpPr/>
          <p:nvPr/>
        </p:nvSpPr>
        <p:spPr>
          <a:xfrm>
            <a:off x="1381351" y="3501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一句话任务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低门槛触发复杂任务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888" name="Rectangle: Rounded Corners 8887">
            <a:extLst>
              <a:ext uri="{FF2B5EF4-FFF2-40B4-BE49-F238E27FC236}">
                <a16:creationId xmlns:a16="http://schemas.microsoft.com/office/drawing/2014/main" id="{A965E404-939C-A87C-3D76-E02BBC51765A}"/>
              </a:ext>
            </a:extLst>
          </p:cNvPr>
          <p:cNvSpPr/>
          <p:nvPr/>
        </p:nvSpPr>
        <p:spPr>
          <a:xfrm>
            <a:off x="6780391" y="3501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自主多步规划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自动拆解并管理依赖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916" name="Rectangle: Rounded Corners 8915">
            <a:extLst>
              <a:ext uri="{FF2B5EF4-FFF2-40B4-BE49-F238E27FC236}">
                <a16:creationId xmlns:a16="http://schemas.microsoft.com/office/drawing/2014/main" id="{9B11B6A3-3536-7BB9-B427-C3D3845BC0EB}"/>
              </a:ext>
            </a:extLst>
          </p:cNvPr>
          <p:cNvSpPr/>
          <p:nvPr/>
        </p:nvSpPr>
        <p:spPr>
          <a:xfrm>
            <a:off x="12179431" y="3501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多模态交付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文档、分析、PPT、报告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945" name="Rectangle: Rounded Corners 8944">
            <a:extLst>
              <a:ext uri="{FF2B5EF4-FFF2-40B4-BE49-F238E27FC236}">
                <a16:creationId xmlns:a16="http://schemas.microsoft.com/office/drawing/2014/main" id="{6FA99022-4088-E0B5-5ADC-75C248B80B4C}"/>
              </a:ext>
            </a:extLst>
          </p:cNvPr>
          <p:cNvSpPr/>
          <p:nvPr/>
        </p:nvSpPr>
        <p:spPr>
          <a:xfrm>
            <a:off x="1381351" y="5869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本地文件处理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授权文件夹批量自动化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975" name="Rectangle: Rounded Corners 8974">
            <a:extLst>
              <a:ext uri="{FF2B5EF4-FFF2-40B4-BE49-F238E27FC236}">
                <a16:creationId xmlns:a16="http://schemas.microsoft.com/office/drawing/2014/main" id="{23C42CB9-882C-6F18-6516-89F67841FCB6}"/>
              </a:ext>
            </a:extLst>
          </p:cNvPr>
          <p:cNvSpPr/>
          <p:nvPr/>
        </p:nvSpPr>
        <p:spPr>
          <a:xfrm>
            <a:off x="6780391" y="5869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多 Agents 并行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分工执行、汇总与验收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006" name="Rectangle: Rounded Corners 9005">
            <a:extLst>
              <a:ext uri="{FF2B5EF4-FFF2-40B4-BE49-F238E27FC236}">
                <a16:creationId xmlns:a16="http://schemas.microsoft.com/office/drawing/2014/main" id="{BF2B6434-8A92-7425-CFE3-0660206345EF}"/>
              </a:ext>
            </a:extLst>
          </p:cNvPr>
          <p:cNvSpPr/>
          <p:nvPr/>
        </p:nvSpPr>
        <p:spPr>
          <a:xfrm>
            <a:off x="12179431" y="5869840"/>
            <a:ext cx="4830720" cy="192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可验收成品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直接交付可用产物与证据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8" name="Rectangle 9037">
            <a:extLst>
              <a:ext uri="{FF2B5EF4-FFF2-40B4-BE49-F238E27FC236}">
                <a16:creationId xmlns:a16="http://schemas.microsoft.com/office/drawing/2014/main" id="{5C811D05-3BA1-125F-041A-799AD7208CA3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WorkBuddy Runtime</a:t>
            </a:r>
          </a:p>
        </p:txBody>
      </p:sp>
      <p:sp>
        <p:nvSpPr>
          <p:cNvPr id="9071" name="Rectangle 9070">
            <a:extLst>
              <a:ext uri="{FF2B5EF4-FFF2-40B4-BE49-F238E27FC236}">
                <a16:creationId xmlns:a16="http://schemas.microsoft.com/office/drawing/2014/main" id="{6D1556BD-6B27-0636-56AD-16D5F1600E3D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WorkBuddy Harness：把业务意图与生产级执行连接起来</a:t>
            </a:r>
          </a:p>
        </p:txBody>
      </p:sp>
      <p:sp>
        <p:nvSpPr>
          <p:cNvPr id="9105" name="Rectangle 9104">
            <a:extLst>
              <a:ext uri="{FF2B5EF4-FFF2-40B4-BE49-F238E27FC236}">
                <a16:creationId xmlns:a16="http://schemas.microsoft.com/office/drawing/2014/main" id="{0F062324-082D-E579-591B-DD26C719CFC6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核心由交互触发、Agent 编排、Harness 能力、独立沙箱和治理观测构成。</a:t>
            </a:r>
          </a:p>
        </p:txBody>
      </p:sp>
      <p:sp>
        <p:nvSpPr>
          <p:cNvPr id="9140" name="Rectangle 9139">
            <a:extLst>
              <a:ext uri="{FF2B5EF4-FFF2-40B4-BE49-F238E27FC236}">
                <a16:creationId xmlns:a16="http://schemas.microsoft.com/office/drawing/2014/main" id="{F5D5B6D2-F08D-DBA1-DD91-24A6750B7586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来源：WorkBuddy Enterprise；WorkBuddy Managed Agents。</a:t>
            </a:r>
          </a:p>
        </p:txBody>
      </p:sp>
      <p:sp>
        <p:nvSpPr>
          <p:cNvPr id="9176" name="Rectangle 9175">
            <a:extLst>
              <a:ext uri="{FF2B5EF4-FFF2-40B4-BE49-F238E27FC236}">
                <a16:creationId xmlns:a16="http://schemas.microsoft.com/office/drawing/2014/main" id="{FE6D45EB-2069-EA11-264D-1116BF773BE6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28</a:t>
            </a:r>
          </a:p>
        </p:txBody>
      </p:sp>
      <p:sp>
        <p:nvSpPr>
          <p:cNvPr id="9213" name="Rectangle: Rounded Corners 9212">
            <a:extLst>
              <a:ext uri="{FF2B5EF4-FFF2-40B4-BE49-F238E27FC236}">
                <a16:creationId xmlns:a16="http://schemas.microsoft.com/office/drawing/2014/main" id="{8F187603-E1F6-0C7E-2366-FC91BAAC4DBD}"/>
              </a:ext>
            </a:extLst>
          </p:cNvPr>
          <p:cNvSpPr/>
          <p:nvPr/>
        </p:nvSpPr>
        <p:spPr>
          <a:xfrm>
            <a:off x="1949671" y="3245840"/>
            <a:ext cx="14208000" cy="89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251" name="Rectangle: Rounded Corners 9250">
            <a:extLst>
              <a:ext uri="{FF2B5EF4-FFF2-40B4-BE49-F238E27FC236}">
                <a16:creationId xmlns:a16="http://schemas.microsoft.com/office/drawing/2014/main" id="{745B2BFE-115E-FCC0-95E9-FBFD7CA60D2F}"/>
              </a:ext>
            </a:extLst>
          </p:cNvPr>
          <p:cNvSpPr/>
          <p:nvPr/>
        </p:nvSpPr>
        <p:spPr>
          <a:xfrm>
            <a:off x="2205415" y="3399440"/>
            <a:ext cx="213120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交互与触发</a:t>
            </a:r>
          </a:p>
        </p:txBody>
      </p:sp>
      <p:sp>
        <p:nvSpPr>
          <p:cNvPr id="9290" name="Rectangle 9289">
            <a:extLst>
              <a:ext uri="{FF2B5EF4-FFF2-40B4-BE49-F238E27FC236}">
                <a16:creationId xmlns:a16="http://schemas.microsoft.com/office/drawing/2014/main" id="{76ADCA60-5417-74B2-2A30-76048E618609}"/>
              </a:ext>
            </a:extLst>
          </p:cNvPr>
          <p:cNvSpPr/>
          <p:nvPr/>
        </p:nvSpPr>
        <p:spPr>
          <a:xfrm>
            <a:off x="4720231" y="3412240"/>
            <a:ext cx="107980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 · API · 企业 Agent · 事件</a:t>
            </a:r>
          </a:p>
        </p:txBody>
      </p:sp>
      <p:sp>
        <p:nvSpPr>
          <p:cNvPr id="9330" name="Rectangle: Rounded Corners 9329">
            <a:extLst>
              <a:ext uri="{FF2B5EF4-FFF2-40B4-BE49-F238E27FC236}">
                <a16:creationId xmlns:a16="http://schemas.microsoft.com/office/drawing/2014/main" id="{659DA0A3-D38A-257F-8ABF-F6341C9FE99B}"/>
              </a:ext>
            </a:extLst>
          </p:cNvPr>
          <p:cNvSpPr/>
          <p:nvPr/>
        </p:nvSpPr>
        <p:spPr>
          <a:xfrm>
            <a:off x="1949671" y="4397840"/>
            <a:ext cx="14208000" cy="89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371" name="Rectangle: Rounded Corners 9370">
            <a:extLst>
              <a:ext uri="{FF2B5EF4-FFF2-40B4-BE49-F238E27FC236}">
                <a16:creationId xmlns:a16="http://schemas.microsoft.com/office/drawing/2014/main" id="{509A7B9A-AE86-9E9F-535E-96D3ABC1ECB7}"/>
              </a:ext>
            </a:extLst>
          </p:cNvPr>
          <p:cNvSpPr/>
          <p:nvPr/>
        </p:nvSpPr>
        <p:spPr>
          <a:xfrm>
            <a:off x="2205415" y="4551440"/>
            <a:ext cx="213120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Agent 编排</a:t>
            </a:r>
          </a:p>
        </p:txBody>
      </p:sp>
      <p:sp>
        <p:nvSpPr>
          <p:cNvPr id="9413" name="Rectangle 9412">
            <a:extLst>
              <a:ext uri="{FF2B5EF4-FFF2-40B4-BE49-F238E27FC236}">
                <a16:creationId xmlns:a16="http://schemas.microsoft.com/office/drawing/2014/main" id="{C0F7FA8A-D616-6E98-A137-20C8C8AEC273}"/>
              </a:ext>
            </a:extLst>
          </p:cNvPr>
          <p:cNvSpPr/>
          <p:nvPr/>
        </p:nvSpPr>
        <p:spPr>
          <a:xfrm>
            <a:off x="4720231" y="4564240"/>
            <a:ext cx="107980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Planner · Coordinator · Specialist Agents</a:t>
            </a:r>
          </a:p>
        </p:txBody>
      </p:sp>
      <p:sp>
        <p:nvSpPr>
          <p:cNvPr id="9456" name="Rectangle: Rounded Corners 9455">
            <a:extLst>
              <a:ext uri="{FF2B5EF4-FFF2-40B4-BE49-F238E27FC236}">
                <a16:creationId xmlns:a16="http://schemas.microsoft.com/office/drawing/2014/main" id="{89DBF0C0-216B-5C0B-22C4-0A69B52746BB}"/>
              </a:ext>
            </a:extLst>
          </p:cNvPr>
          <p:cNvSpPr/>
          <p:nvPr/>
        </p:nvSpPr>
        <p:spPr>
          <a:xfrm>
            <a:off x="1949671" y="5549840"/>
            <a:ext cx="14208000" cy="89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500" name="Rectangle: Rounded Corners 9499">
            <a:extLst>
              <a:ext uri="{FF2B5EF4-FFF2-40B4-BE49-F238E27FC236}">
                <a16:creationId xmlns:a16="http://schemas.microsoft.com/office/drawing/2014/main" id="{0A2A7159-12F9-8AC1-65E3-53DA42525453}"/>
              </a:ext>
            </a:extLst>
          </p:cNvPr>
          <p:cNvSpPr/>
          <p:nvPr/>
        </p:nvSpPr>
        <p:spPr>
          <a:xfrm>
            <a:off x="2205415" y="5703440"/>
            <a:ext cx="213120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Harness 核心</a:t>
            </a:r>
          </a:p>
        </p:txBody>
      </p:sp>
      <p:sp>
        <p:nvSpPr>
          <p:cNvPr id="9545" name="Rectangle 9544">
            <a:extLst>
              <a:ext uri="{FF2B5EF4-FFF2-40B4-BE49-F238E27FC236}">
                <a16:creationId xmlns:a16="http://schemas.microsoft.com/office/drawing/2014/main" id="{00643A41-892D-CF72-9094-465668BF416E}"/>
              </a:ext>
            </a:extLst>
          </p:cNvPr>
          <p:cNvSpPr/>
          <p:nvPr/>
        </p:nvSpPr>
        <p:spPr>
          <a:xfrm>
            <a:off x="4720231" y="5716240"/>
            <a:ext cx="107980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Context · Memory · Tools · Skills · Policy · Evaluation</a:t>
            </a:r>
          </a:p>
        </p:txBody>
      </p:sp>
      <p:sp>
        <p:nvSpPr>
          <p:cNvPr id="9591" name="Rectangle: Rounded Corners 9590">
            <a:extLst>
              <a:ext uri="{FF2B5EF4-FFF2-40B4-BE49-F238E27FC236}">
                <a16:creationId xmlns:a16="http://schemas.microsoft.com/office/drawing/2014/main" id="{4BFD25B7-ED2C-38AA-684E-F2FE920182B3}"/>
              </a:ext>
            </a:extLst>
          </p:cNvPr>
          <p:cNvSpPr/>
          <p:nvPr/>
        </p:nvSpPr>
        <p:spPr>
          <a:xfrm>
            <a:off x="1949671" y="6701840"/>
            <a:ext cx="14208000" cy="89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638" name="Rectangle: Rounded Corners 9637">
            <a:extLst>
              <a:ext uri="{FF2B5EF4-FFF2-40B4-BE49-F238E27FC236}">
                <a16:creationId xmlns:a16="http://schemas.microsoft.com/office/drawing/2014/main" id="{CB9ABFB4-3606-5DF4-53A3-942DAB6FA17F}"/>
              </a:ext>
            </a:extLst>
          </p:cNvPr>
          <p:cNvSpPr/>
          <p:nvPr/>
        </p:nvSpPr>
        <p:spPr>
          <a:xfrm>
            <a:off x="2205415" y="6855440"/>
            <a:ext cx="213120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独立运行环境</a:t>
            </a:r>
          </a:p>
        </p:txBody>
      </p:sp>
      <p:sp>
        <p:nvSpPr>
          <p:cNvPr id="9686" name="Rectangle 9685">
            <a:extLst>
              <a:ext uri="{FF2B5EF4-FFF2-40B4-BE49-F238E27FC236}">
                <a16:creationId xmlns:a16="http://schemas.microsoft.com/office/drawing/2014/main" id="{A462C236-1A95-FE33-4EAC-F770807C3AD3}"/>
              </a:ext>
            </a:extLst>
          </p:cNvPr>
          <p:cNvSpPr/>
          <p:nvPr/>
        </p:nvSpPr>
        <p:spPr>
          <a:xfrm>
            <a:off x="4720231" y="6868240"/>
            <a:ext cx="107980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Sandbox · File/Data State · Network · Port Forwarding</a:t>
            </a:r>
          </a:p>
        </p:txBody>
      </p:sp>
      <p:sp>
        <p:nvSpPr>
          <p:cNvPr id="9735" name="Rectangle: Rounded Corners 9734">
            <a:extLst>
              <a:ext uri="{FF2B5EF4-FFF2-40B4-BE49-F238E27FC236}">
                <a16:creationId xmlns:a16="http://schemas.microsoft.com/office/drawing/2014/main" id="{E91D81AD-9FBF-1168-CE11-8D1999650133}"/>
              </a:ext>
            </a:extLst>
          </p:cNvPr>
          <p:cNvSpPr/>
          <p:nvPr/>
        </p:nvSpPr>
        <p:spPr>
          <a:xfrm>
            <a:off x="1949671" y="7853840"/>
            <a:ext cx="14208000" cy="89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9785" name="Rectangle: Rounded Corners 9784">
            <a:extLst>
              <a:ext uri="{FF2B5EF4-FFF2-40B4-BE49-F238E27FC236}">
                <a16:creationId xmlns:a16="http://schemas.microsoft.com/office/drawing/2014/main" id="{FD6C099E-E1F3-388F-9710-B0480FDF0296}"/>
              </a:ext>
            </a:extLst>
          </p:cNvPr>
          <p:cNvSpPr/>
          <p:nvPr/>
        </p:nvSpPr>
        <p:spPr>
          <a:xfrm>
            <a:off x="2205415" y="8007439"/>
            <a:ext cx="213120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治理与运营</a:t>
            </a:r>
          </a:p>
        </p:txBody>
      </p:sp>
      <p:sp>
        <p:nvSpPr>
          <p:cNvPr id="9836" name="Rectangle 9835">
            <a:extLst>
              <a:ext uri="{FF2B5EF4-FFF2-40B4-BE49-F238E27FC236}">
                <a16:creationId xmlns:a16="http://schemas.microsoft.com/office/drawing/2014/main" id="{7945D136-E289-E799-D943-A005067560CA}"/>
              </a:ext>
            </a:extLst>
          </p:cNvPr>
          <p:cNvSpPr/>
          <p:nvPr/>
        </p:nvSpPr>
        <p:spPr>
          <a:xfrm>
            <a:off x="4720231" y="8020240"/>
            <a:ext cx="10798080" cy="512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Unified Identity · Trace · Audit · Metrics · Continuous Optimization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8" name="Rectangle 9887">
            <a:extLst>
              <a:ext uri="{FF2B5EF4-FFF2-40B4-BE49-F238E27FC236}">
                <a16:creationId xmlns:a16="http://schemas.microsoft.com/office/drawing/2014/main" id="{FA291037-2FB9-A6DA-8A12-894916F7BD0A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WorkBuddy Runtime</a:t>
            </a:r>
          </a:p>
        </p:txBody>
      </p:sp>
      <p:sp>
        <p:nvSpPr>
          <p:cNvPr id="9941" name="Rectangle 9940">
            <a:extLst>
              <a:ext uri="{FF2B5EF4-FFF2-40B4-BE49-F238E27FC236}">
                <a16:creationId xmlns:a16="http://schemas.microsoft.com/office/drawing/2014/main" id="{49460FFE-4621-516F-D8B9-2CE43B9C9E7B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生产级 Runtime 的价值，体现在任务“不顺利”时</a:t>
            </a:r>
          </a:p>
        </p:txBody>
      </p:sp>
      <p:sp>
        <p:nvSpPr>
          <p:cNvPr id="9995" name="Rectangle 9994">
            <a:extLst>
              <a:ext uri="{FF2B5EF4-FFF2-40B4-BE49-F238E27FC236}">
                <a16:creationId xmlns:a16="http://schemas.microsoft.com/office/drawing/2014/main" id="{A1279B89-A88D-3001-06D1-4AA9BEF4E535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数据持久化、跨节点恢复、COW Fork、端口转发、预热池与弹性伸缩，让长任务可继续、可复制、可扩展。</a:t>
            </a:r>
          </a:p>
        </p:txBody>
      </p:sp>
      <p:sp>
        <p:nvSpPr>
          <p:cNvPr id="10050" name="Rectangle 10049">
            <a:extLst>
              <a:ext uri="{FF2B5EF4-FFF2-40B4-BE49-F238E27FC236}">
                <a16:creationId xmlns:a16="http://schemas.microsoft.com/office/drawing/2014/main" id="{65CAA55F-247E-EEA7-0F22-294287366DF0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来源：WorkBuddy Enterprise；Tencent WorkBuddy Managed Agents。</a:t>
            </a:r>
          </a:p>
        </p:txBody>
      </p:sp>
      <p:sp>
        <p:nvSpPr>
          <p:cNvPr id="10106" name="Rectangle 10105">
            <a:extLst>
              <a:ext uri="{FF2B5EF4-FFF2-40B4-BE49-F238E27FC236}">
                <a16:creationId xmlns:a16="http://schemas.microsoft.com/office/drawing/2014/main" id="{A0F30D0C-0F8B-D8BD-98B8-12F9E7C883D6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29</a:t>
            </a:r>
          </a:p>
        </p:txBody>
      </p:sp>
      <p:sp>
        <p:nvSpPr>
          <p:cNvPr id="10163" name="Rectangle: Rounded Corners 10162">
            <a:extLst>
              <a:ext uri="{FF2B5EF4-FFF2-40B4-BE49-F238E27FC236}">
                <a16:creationId xmlns:a16="http://schemas.microsoft.com/office/drawing/2014/main" id="{DC430531-4B0F-1329-3758-D3CA57C00C5D}"/>
              </a:ext>
            </a:extLst>
          </p:cNvPr>
          <p:cNvSpPr/>
          <p:nvPr/>
        </p:nvSpPr>
        <p:spPr>
          <a:xfrm>
            <a:off x="1239271" y="4013840"/>
            <a:ext cx="2344320" cy="281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持久化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任务状态与文件保留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221" name="Arrow: Right 10220">
            <a:extLst>
              <a:ext uri="{FF2B5EF4-FFF2-40B4-BE49-F238E27FC236}">
                <a16:creationId xmlns:a16="http://schemas.microsoft.com/office/drawing/2014/main" id="{A3C043DC-572F-918F-DD5B-27BAB5542DCD}"/>
              </a:ext>
            </a:extLst>
          </p:cNvPr>
          <p:cNvSpPr/>
          <p:nvPr/>
        </p:nvSpPr>
        <p:spPr>
          <a:xfrm>
            <a:off x="3626215" y="5178640"/>
            <a:ext cx="269952" cy="3328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280" name="Rectangle: Rounded Corners 10279">
            <a:extLst>
              <a:ext uri="{FF2B5EF4-FFF2-40B4-BE49-F238E27FC236}">
                <a16:creationId xmlns:a16="http://schemas.microsoft.com/office/drawing/2014/main" id="{0ED3DF8B-422C-BC6F-8E93-6131F8DAD6C3}"/>
              </a:ext>
            </a:extLst>
          </p:cNvPr>
          <p:cNvSpPr/>
          <p:nvPr/>
        </p:nvSpPr>
        <p:spPr>
          <a:xfrm>
            <a:off x="3938791" y="4013840"/>
            <a:ext cx="2344320" cy="281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恢复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跨节点继续运行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340" name="Arrow: Right 10339">
            <a:extLst>
              <a:ext uri="{FF2B5EF4-FFF2-40B4-BE49-F238E27FC236}">
                <a16:creationId xmlns:a16="http://schemas.microsoft.com/office/drawing/2014/main" id="{7D2ED5A5-77B3-1A86-FA8D-FA42D9E289E4}"/>
              </a:ext>
            </a:extLst>
          </p:cNvPr>
          <p:cNvSpPr/>
          <p:nvPr/>
        </p:nvSpPr>
        <p:spPr>
          <a:xfrm>
            <a:off x="6325735" y="5178640"/>
            <a:ext cx="269952" cy="3328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401" name="Rectangle: Rounded Corners 10400">
            <a:extLst>
              <a:ext uri="{FF2B5EF4-FFF2-40B4-BE49-F238E27FC236}">
                <a16:creationId xmlns:a16="http://schemas.microsoft.com/office/drawing/2014/main" id="{28208BF3-4D85-C28B-3C4E-E8F9514722EF}"/>
              </a:ext>
            </a:extLst>
          </p:cNvPr>
          <p:cNvSpPr/>
          <p:nvPr/>
        </p:nvSpPr>
        <p:spPr>
          <a:xfrm>
            <a:off x="6638311" y="4013840"/>
            <a:ext cx="2344320" cy="281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Fork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秒级复制执行分支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463" name="Arrow: Right 10462">
            <a:extLst>
              <a:ext uri="{FF2B5EF4-FFF2-40B4-BE49-F238E27FC236}">
                <a16:creationId xmlns:a16="http://schemas.microsoft.com/office/drawing/2014/main" id="{C351FEC1-0A85-25DA-DB4F-84CC92E5E2C1}"/>
              </a:ext>
            </a:extLst>
          </p:cNvPr>
          <p:cNvSpPr/>
          <p:nvPr/>
        </p:nvSpPr>
        <p:spPr>
          <a:xfrm>
            <a:off x="9025255" y="5178640"/>
            <a:ext cx="269952" cy="3328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526" name="Rectangle: Rounded Corners 10525">
            <a:extLst>
              <a:ext uri="{FF2B5EF4-FFF2-40B4-BE49-F238E27FC236}">
                <a16:creationId xmlns:a16="http://schemas.microsoft.com/office/drawing/2014/main" id="{F176A415-E39F-8C4B-5792-B80F2F7FD4BB}"/>
              </a:ext>
            </a:extLst>
          </p:cNvPr>
          <p:cNvSpPr/>
          <p:nvPr/>
        </p:nvSpPr>
        <p:spPr>
          <a:xfrm>
            <a:off x="9337831" y="4013840"/>
            <a:ext cx="2344320" cy="281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端口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预览与服务访问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590" name="Arrow: Right 10589">
            <a:extLst>
              <a:ext uri="{FF2B5EF4-FFF2-40B4-BE49-F238E27FC236}">
                <a16:creationId xmlns:a16="http://schemas.microsoft.com/office/drawing/2014/main" id="{20FFE4BD-AD93-3E6D-7EDF-710821AA39FE}"/>
              </a:ext>
            </a:extLst>
          </p:cNvPr>
          <p:cNvSpPr/>
          <p:nvPr/>
        </p:nvSpPr>
        <p:spPr>
          <a:xfrm>
            <a:off x="11724775" y="5178640"/>
            <a:ext cx="269952" cy="3328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655" name="Rectangle: Rounded Corners 10654">
            <a:extLst>
              <a:ext uri="{FF2B5EF4-FFF2-40B4-BE49-F238E27FC236}">
                <a16:creationId xmlns:a16="http://schemas.microsoft.com/office/drawing/2014/main" id="{C20752A7-8588-4A5A-7964-40E34D7AF150}"/>
              </a:ext>
            </a:extLst>
          </p:cNvPr>
          <p:cNvSpPr/>
          <p:nvPr/>
        </p:nvSpPr>
        <p:spPr>
          <a:xfrm>
            <a:off x="12037351" y="4013840"/>
            <a:ext cx="2344320" cy="281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预热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降低冷启动等待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721" name="Arrow: Right 10720">
            <a:extLst>
              <a:ext uri="{FF2B5EF4-FFF2-40B4-BE49-F238E27FC236}">
                <a16:creationId xmlns:a16="http://schemas.microsoft.com/office/drawing/2014/main" id="{9FBCA72C-E6BB-2E7E-578A-0E384424D567}"/>
              </a:ext>
            </a:extLst>
          </p:cNvPr>
          <p:cNvSpPr/>
          <p:nvPr/>
        </p:nvSpPr>
        <p:spPr>
          <a:xfrm>
            <a:off x="14424295" y="5178640"/>
            <a:ext cx="269952" cy="3328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788" name="Rectangle: Rounded Corners 10787">
            <a:extLst>
              <a:ext uri="{FF2B5EF4-FFF2-40B4-BE49-F238E27FC236}">
                <a16:creationId xmlns:a16="http://schemas.microsoft.com/office/drawing/2014/main" id="{228667A7-4085-34C7-5449-F3878618FE78}"/>
              </a:ext>
            </a:extLst>
          </p:cNvPr>
          <p:cNvSpPr/>
          <p:nvPr/>
        </p:nvSpPr>
        <p:spPr>
          <a:xfrm>
            <a:off x="14736871" y="4013840"/>
            <a:ext cx="2344320" cy="281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伸缩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从少量到大规模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0856" name="Rectangle: Rounded Corners 10855">
            <a:extLst>
              <a:ext uri="{FF2B5EF4-FFF2-40B4-BE49-F238E27FC236}">
                <a16:creationId xmlns:a16="http://schemas.microsoft.com/office/drawing/2014/main" id="{6C63B49C-F7B3-8D7A-0176-71C6A18FED37}"/>
              </a:ext>
            </a:extLst>
          </p:cNvPr>
          <p:cNvSpPr/>
          <p:nvPr/>
        </p:nvSpPr>
        <p:spPr>
          <a:xfrm>
            <a:off x="4578151" y="7559440"/>
            <a:ext cx="880896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Runtime 把“单次会话”升级为“可运营任务实例”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5" name="Rectangle 10924">
            <a:extLst>
              <a:ext uri="{FF2B5EF4-FFF2-40B4-BE49-F238E27FC236}">
                <a16:creationId xmlns:a16="http://schemas.microsoft.com/office/drawing/2014/main" id="{52935F14-C5EC-C46F-21E3-2E20E664BA06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WorkBuddy Runtime</a:t>
            </a:r>
          </a:p>
        </p:txBody>
      </p:sp>
      <p:sp>
        <p:nvSpPr>
          <p:cNvPr id="10995" name="Rectangle 10994">
            <a:extLst>
              <a:ext uri="{FF2B5EF4-FFF2-40B4-BE49-F238E27FC236}">
                <a16:creationId xmlns:a16="http://schemas.microsoft.com/office/drawing/2014/main" id="{D1AADE3A-49CE-E903-9F81-A328F88D93C7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治理不是上线前审批，而是 Agent 全生命周期</a:t>
            </a:r>
          </a:p>
        </p:txBody>
      </p:sp>
      <p:sp>
        <p:nvSpPr>
          <p:cNvPr id="11066" name="Rectangle 11065">
            <a:extLst>
              <a:ext uri="{FF2B5EF4-FFF2-40B4-BE49-F238E27FC236}">
                <a16:creationId xmlns:a16="http://schemas.microsoft.com/office/drawing/2014/main" id="{AD4ADCA8-918A-AF9D-C1DC-32AE7C72C8DA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统一身份、隔离运行、全链路 Trace、效果评测与持续优化共同定义质量基线。</a:t>
            </a:r>
          </a:p>
        </p:txBody>
      </p:sp>
      <p:sp>
        <p:nvSpPr>
          <p:cNvPr id="11138" name="Rectangle 11137">
            <a:extLst>
              <a:ext uri="{FF2B5EF4-FFF2-40B4-BE49-F238E27FC236}">
                <a16:creationId xmlns:a16="http://schemas.microsoft.com/office/drawing/2014/main" id="{55CB69CE-0D62-9D93-0A95-E8BFC7E67E32}"/>
              </a:ext>
            </a:extLst>
          </p:cNvPr>
          <p:cNvSpPr/>
          <p:nvPr/>
        </p:nvSpPr>
        <p:spPr>
          <a:xfrm>
            <a:off x="1310311" y="9159440"/>
            <a:ext cx="13781760" cy="4114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来源：WorkBuddy Enterprise；Tencent WorkBuddy Managed Agents。</a:t>
            </a:r>
          </a:p>
        </p:txBody>
      </p:sp>
      <p:sp>
        <p:nvSpPr>
          <p:cNvPr id="11211" name="Rectangle 11210">
            <a:extLst>
              <a:ext uri="{FF2B5EF4-FFF2-40B4-BE49-F238E27FC236}">
                <a16:creationId xmlns:a16="http://schemas.microsoft.com/office/drawing/2014/main" id="{4239CC50-EDE3-C8DB-D9DB-A774CC387F23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30</a:t>
            </a:r>
          </a:p>
        </p:txBody>
      </p:sp>
      <p:sp>
        <p:nvSpPr>
          <p:cNvPr id="11285" name="Rectangle: Rounded Corners 11284">
            <a:extLst>
              <a:ext uri="{FF2B5EF4-FFF2-40B4-BE49-F238E27FC236}">
                <a16:creationId xmlns:a16="http://schemas.microsoft.com/office/drawing/2014/main" id="{C08DC7F7-FED1-B052-5733-0F5B0D41B4F2}"/>
              </a:ext>
            </a:extLst>
          </p:cNvPr>
          <p:cNvSpPr/>
          <p:nvPr/>
        </p:nvSpPr>
        <p:spPr>
          <a:xfrm>
            <a:off x="1210855" y="4077839"/>
            <a:ext cx="2358528" cy="243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DESIGN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定义角色、工具与边界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360" name="Arrow: Right 11359">
            <a:extLst>
              <a:ext uri="{FF2B5EF4-FFF2-40B4-BE49-F238E27FC236}">
                <a16:creationId xmlns:a16="http://schemas.microsoft.com/office/drawing/2014/main" id="{5AE645CD-91F5-6095-7774-0AF8B7D61AB5}"/>
              </a:ext>
            </a:extLst>
          </p:cNvPr>
          <p:cNvSpPr/>
          <p:nvPr/>
        </p:nvSpPr>
        <p:spPr>
          <a:xfrm>
            <a:off x="3597799" y="5037840"/>
            <a:ext cx="298368" cy="3584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436" name="Rectangle: Rounded Corners 11435">
            <a:extLst>
              <a:ext uri="{FF2B5EF4-FFF2-40B4-BE49-F238E27FC236}">
                <a16:creationId xmlns:a16="http://schemas.microsoft.com/office/drawing/2014/main" id="{A314A12B-43B1-6051-3F20-AC17E8B4AB9E}"/>
              </a:ext>
            </a:extLst>
          </p:cNvPr>
          <p:cNvSpPr/>
          <p:nvPr/>
        </p:nvSpPr>
        <p:spPr>
          <a:xfrm>
            <a:off x="3924583" y="4077839"/>
            <a:ext cx="2358528" cy="243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TEST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回归集与安全验证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513" name="Arrow: Right 11512">
            <a:extLst>
              <a:ext uri="{FF2B5EF4-FFF2-40B4-BE49-F238E27FC236}">
                <a16:creationId xmlns:a16="http://schemas.microsoft.com/office/drawing/2014/main" id="{5EE17040-EE4E-D81A-5965-705426F7D54F}"/>
              </a:ext>
            </a:extLst>
          </p:cNvPr>
          <p:cNvSpPr/>
          <p:nvPr/>
        </p:nvSpPr>
        <p:spPr>
          <a:xfrm>
            <a:off x="6311527" y="5037840"/>
            <a:ext cx="298368" cy="3584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591" name="Rectangle: Rounded Corners 11590">
            <a:extLst>
              <a:ext uri="{FF2B5EF4-FFF2-40B4-BE49-F238E27FC236}">
                <a16:creationId xmlns:a16="http://schemas.microsoft.com/office/drawing/2014/main" id="{B1BE46D3-E022-96D3-7C75-E3CD82732939}"/>
              </a:ext>
            </a:extLst>
          </p:cNvPr>
          <p:cNvSpPr/>
          <p:nvPr/>
        </p:nvSpPr>
        <p:spPr>
          <a:xfrm>
            <a:off x="6638311" y="4077839"/>
            <a:ext cx="2358528" cy="243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DEPLOY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版本、可见范围与权限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670" name="Arrow: Right 11669">
            <a:extLst>
              <a:ext uri="{FF2B5EF4-FFF2-40B4-BE49-F238E27FC236}">
                <a16:creationId xmlns:a16="http://schemas.microsoft.com/office/drawing/2014/main" id="{A584FA80-DB7D-CFE5-F6B7-DB92AAB6B5E2}"/>
              </a:ext>
            </a:extLst>
          </p:cNvPr>
          <p:cNvSpPr/>
          <p:nvPr/>
        </p:nvSpPr>
        <p:spPr>
          <a:xfrm>
            <a:off x="9025255" y="5037840"/>
            <a:ext cx="298368" cy="3584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750" name="Rectangle: Rounded Corners 11749">
            <a:extLst>
              <a:ext uri="{FF2B5EF4-FFF2-40B4-BE49-F238E27FC236}">
                <a16:creationId xmlns:a16="http://schemas.microsoft.com/office/drawing/2014/main" id="{CC293A72-CFC1-7054-30F8-D641BAEFE250}"/>
              </a:ext>
            </a:extLst>
          </p:cNvPr>
          <p:cNvSpPr/>
          <p:nvPr/>
        </p:nvSpPr>
        <p:spPr>
          <a:xfrm>
            <a:off x="9352039" y="4077839"/>
            <a:ext cx="2358528" cy="243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RUN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隔离执行与实时策略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831" name="Arrow: Right 11830">
            <a:extLst>
              <a:ext uri="{FF2B5EF4-FFF2-40B4-BE49-F238E27FC236}">
                <a16:creationId xmlns:a16="http://schemas.microsoft.com/office/drawing/2014/main" id="{3429DF1F-E37F-99B0-5272-B67BD8B6625B}"/>
              </a:ext>
            </a:extLst>
          </p:cNvPr>
          <p:cNvSpPr/>
          <p:nvPr/>
        </p:nvSpPr>
        <p:spPr>
          <a:xfrm>
            <a:off x="11738983" y="5037840"/>
            <a:ext cx="298368" cy="3584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913" name="Rectangle: Rounded Corners 11912">
            <a:extLst>
              <a:ext uri="{FF2B5EF4-FFF2-40B4-BE49-F238E27FC236}">
                <a16:creationId xmlns:a16="http://schemas.microsoft.com/office/drawing/2014/main" id="{6023FF3E-72EC-C52B-3E2E-17F37D465AAB}"/>
              </a:ext>
            </a:extLst>
          </p:cNvPr>
          <p:cNvSpPr/>
          <p:nvPr/>
        </p:nvSpPr>
        <p:spPr>
          <a:xfrm>
            <a:off x="12065767" y="4077839"/>
            <a:ext cx="2358528" cy="243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OBSERVE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Trace、成本与异常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1996" name="Arrow: Right 11995">
            <a:extLst>
              <a:ext uri="{FF2B5EF4-FFF2-40B4-BE49-F238E27FC236}">
                <a16:creationId xmlns:a16="http://schemas.microsoft.com/office/drawing/2014/main" id="{51A758F6-895B-E3ED-A565-C4458686F82B}"/>
              </a:ext>
            </a:extLst>
          </p:cNvPr>
          <p:cNvSpPr/>
          <p:nvPr/>
        </p:nvSpPr>
        <p:spPr>
          <a:xfrm>
            <a:off x="14452711" y="5037840"/>
            <a:ext cx="298368" cy="3584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2080" name="Rectangle: Rounded Corners 12079">
            <a:extLst>
              <a:ext uri="{FF2B5EF4-FFF2-40B4-BE49-F238E27FC236}">
                <a16:creationId xmlns:a16="http://schemas.microsoft.com/office/drawing/2014/main" id="{ACB5574F-1AB7-2CCD-EB13-4D0717322F12}"/>
              </a:ext>
            </a:extLst>
          </p:cNvPr>
          <p:cNvSpPr/>
          <p:nvPr/>
        </p:nvSpPr>
        <p:spPr>
          <a:xfrm>
            <a:off x="14779495" y="4077839"/>
            <a:ext cx="2358528" cy="243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IMPROVE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评测回写与持续优化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2165" name="Rectangle: Rounded Corners 12164">
            <a:extLst>
              <a:ext uri="{FF2B5EF4-FFF2-40B4-BE49-F238E27FC236}">
                <a16:creationId xmlns:a16="http://schemas.microsoft.com/office/drawing/2014/main" id="{A04FDC26-77A7-A02C-BEE6-C4B4ED1E6D79}"/>
              </a:ext>
            </a:extLst>
          </p:cNvPr>
          <p:cNvSpPr/>
          <p:nvPr/>
        </p:nvSpPr>
        <p:spPr>
          <a:xfrm>
            <a:off x="4933351" y="7341840"/>
            <a:ext cx="8240640" cy="115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确定运行边界 + 可量化质量基线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51" name="Rectangle 12250">
            <a:extLst>
              <a:ext uri="{FF2B5EF4-FFF2-40B4-BE49-F238E27FC236}">
                <a16:creationId xmlns:a16="http://schemas.microsoft.com/office/drawing/2014/main" id="{F786000A-0ED1-A6E5-EDE6-1E081A1CB30B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03 · WorkBuddy Runtime</a:t>
            </a:r>
          </a:p>
        </p:txBody>
      </p:sp>
      <p:sp>
        <p:nvSpPr>
          <p:cNvPr id="12338" name="Rectangle 12337">
            <a:extLst>
              <a:ext uri="{FF2B5EF4-FFF2-40B4-BE49-F238E27FC236}">
                <a16:creationId xmlns:a16="http://schemas.microsoft.com/office/drawing/2014/main" id="{EC8B40BB-0FC9-EFBF-7B1D-F669283B07F1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多 Agent 的关键不是数量，而是职责、共享状态与验收</a:t>
            </a:r>
          </a:p>
        </p:txBody>
      </p:sp>
      <p:sp>
        <p:nvSpPr>
          <p:cNvPr id="12426" name="Rectangle 12425">
            <a:extLst>
              <a:ext uri="{FF2B5EF4-FFF2-40B4-BE49-F238E27FC236}">
                <a16:creationId xmlns:a16="http://schemas.microsoft.com/office/drawing/2014/main" id="{95F3987D-9F8B-8F01-9031-B650430563B7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Coordinator 负责任务图、分派、冲突处理与最终合并；专业 Agent 负责可验证子结果。</a:t>
            </a:r>
          </a:p>
        </p:txBody>
      </p:sp>
      <p:sp>
        <p:nvSpPr>
          <p:cNvPr id="12515" name="Rectangle 12514">
            <a:extLst>
              <a:ext uri="{FF2B5EF4-FFF2-40B4-BE49-F238E27FC236}">
                <a16:creationId xmlns:a16="http://schemas.microsoft.com/office/drawing/2014/main" id="{7D735F1E-C7E0-6AA6-2063-F5C3C607D3D0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31</a:t>
            </a:r>
          </a:p>
        </p:txBody>
      </p:sp>
      <p:sp>
        <p:nvSpPr>
          <p:cNvPr id="12605" name="Rectangle: Rounded Corners 12604">
            <a:extLst>
              <a:ext uri="{FF2B5EF4-FFF2-40B4-BE49-F238E27FC236}">
                <a16:creationId xmlns:a16="http://schemas.microsoft.com/office/drawing/2014/main" id="{778F4EB7-2A19-A021-7E79-DD2B26BA6CD7}"/>
              </a:ext>
            </a:extLst>
          </p:cNvPr>
          <p:cNvSpPr/>
          <p:nvPr/>
        </p:nvSpPr>
        <p:spPr>
          <a:xfrm>
            <a:off x="6780391" y="3437840"/>
            <a:ext cx="4546560" cy="140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COORDINATOR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3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任务图 · 分派 · 合并 · 冲突处理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2696" name="Rectangle: Rounded Corners 12695">
            <a:extLst>
              <a:ext uri="{FF2B5EF4-FFF2-40B4-BE49-F238E27FC236}">
                <a16:creationId xmlns:a16="http://schemas.microsoft.com/office/drawing/2014/main" id="{876E4302-62E8-5F5A-2FA0-C148A1C687A3}"/>
              </a:ext>
            </a:extLst>
          </p:cNvPr>
          <p:cNvSpPr/>
          <p:nvPr/>
        </p:nvSpPr>
        <p:spPr>
          <a:xfrm>
            <a:off x="1594471" y="5869840"/>
            <a:ext cx="3267840" cy="172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Research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资料与引用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2788" name="Arrow: Right 12787">
            <a:extLst>
              <a:ext uri="{FF2B5EF4-FFF2-40B4-BE49-F238E27FC236}">
                <a16:creationId xmlns:a16="http://schemas.microsoft.com/office/drawing/2014/main" id="{E88B21DB-D700-EB67-7070-999BC2477A81}"/>
              </a:ext>
            </a:extLst>
          </p:cNvPr>
          <p:cNvSpPr/>
          <p:nvPr/>
        </p:nvSpPr>
        <p:spPr>
          <a:xfrm>
            <a:off x="2674279" y="5204240"/>
            <a:ext cx="994560" cy="409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2881" name="Rectangle: Rounded Corners 12880">
            <a:extLst>
              <a:ext uri="{FF2B5EF4-FFF2-40B4-BE49-F238E27FC236}">
                <a16:creationId xmlns:a16="http://schemas.microsoft.com/office/drawing/2014/main" id="{AA4466E6-3BA8-12CA-284B-1C74606C19FE}"/>
              </a:ext>
            </a:extLst>
          </p:cNvPr>
          <p:cNvSpPr/>
          <p:nvPr/>
        </p:nvSpPr>
        <p:spPr>
          <a:xfrm>
            <a:off x="5217511" y="6637840"/>
            <a:ext cx="3267840" cy="172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Data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分析与洞察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2975" name="Arrow: Right 12974">
            <a:extLst>
              <a:ext uri="{FF2B5EF4-FFF2-40B4-BE49-F238E27FC236}">
                <a16:creationId xmlns:a16="http://schemas.microsoft.com/office/drawing/2014/main" id="{AB021F53-AA20-54A5-5B58-D39291C8B31E}"/>
              </a:ext>
            </a:extLst>
          </p:cNvPr>
          <p:cNvSpPr/>
          <p:nvPr/>
        </p:nvSpPr>
        <p:spPr>
          <a:xfrm>
            <a:off x="6297319" y="5972240"/>
            <a:ext cx="994560" cy="409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3070" name="Rectangle: Rounded Corners 13069">
            <a:extLst>
              <a:ext uri="{FF2B5EF4-FFF2-40B4-BE49-F238E27FC236}">
                <a16:creationId xmlns:a16="http://schemas.microsoft.com/office/drawing/2014/main" id="{CAF67D5B-F674-D2C4-35C5-549A74026B4E}"/>
              </a:ext>
            </a:extLst>
          </p:cNvPr>
          <p:cNvSpPr/>
          <p:nvPr/>
        </p:nvSpPr>
        <p:spPr>
          <a:xfrm>
            <a:off x="9266791" y="6637840"/>
            <a:ext cx="3267840" cy="172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Writer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报告与PPT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3166" name="Arrow: Right 13165">
            <a:extLst>
              <a:ext uri="{FF2B5EF4-FFF2-40B4-BE49-F238E27FC236}">
                <a16:creationId xmlns:a16="http://schemas.microsoft.com/office/drawing/2014/main" id="{465BC851-2165-676D-54A5-7655F4DE38E3}"/>
              </a:ext>
            </a:extLst>
          </p:cNvPr>
          <p:cNvSpPr/>
          <p:nvPr/>
        </p:nvSpPr>
        <p:spPr>
          <a:xfrm>
            <a:off x="10346599" y="5972240"/>
            <a:ext cx="994560" cy="409600"/>
          </a:xfrm>
          <a:prstGeom prst="rightArrow">
            <a:avLst/>
          </a:prstGeom>
          <a:solidFill>
            <a:srgbClr val="6C4DFF">
              <a:alpha val="92000"/>
            </a:srgbClr>
          </a:solidFill>
          <a:ln w="12700">
            <a:solidFill>
              <a:srgbClr val="6C4DF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3263" name="Rectangle: Rounded Corners 13262">
            <a:extLst>
              <a:ext uri="{FF2B5EF4-FFF2-40B4-BE49-F238E27FC236}">
                <a16:creationId xmlns:a16="http://schemas.microsoft.com/office/drawing/2014/main" id="{E4C28460-C02A-9CB9-095F-039D585F8094}"/>
              </a:ext>
            </a:extLst>
          </p:cNvPr>
          <p:cNvSpPr/>
          <p:nvPr/>
        </p:nvSpPr>
        <p:spPr>
          <a:xfrm>
            <a:off x="13316071" y="5869840"/>
            <a:ext cx="3267840" cy="172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611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QA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验收与一致性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3361" name="Arrow: Right 13360">
            <a:extLst>
              <a:ext uri="{FF2B5EF4-FFF2-40B4-BE49-F238E27FC236}">
                <a16:creationId xmlns:a16="http://schemas.microsoft.com/office/drawing/2014/main" id="{96AC29A7-1CBE-A28C-B30D-DF7D5B6B648D}"/>
              </a:ext>
            </a:extLst>
          </p:cNvPr>
          <p:cNvSpPr/>
          <p:nvPr/>
        </p:nvSpPr>
        <p:spPr>
          <a:xfrm>
            <a:off x="14395879" y="5204240"/>
            <a:ext cx="994560" cy="409600"/>
          </a:xfrm>
          <a:prstGeom prst="rightArrow">
            <a:avLst/>
          </a:prstGeom>
          <a:solidFill>
            <a:srgbClr val="351008">
              <a:alpha val="92000"/>
            </a:srgbClr>
          </a:solidFill>
          <a:ln w="12700">
            <a:solidFill>
              <a:srgbClr val="75301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3460" name="Rectangle: Rounded Corners 13459">
            <a:extLst>
              <a:ext uri="{FF2B5EF4-FFF2-40B4-BE49-F238E27FC236}">
                <a16:creationId xmlns:a16="http://schemas.microsoft.com/office/drawing/2014/main" id="{2B3B2D78-4FFE-FF56-8FC9-CCEC5884A572}"/>
              </a:ext>
            </a:extLst>
          </p:cNvPr>
          <p:cNvSpPr/>
          <p:nvPr/>
        </p:nvSpPr>
        <p:spPr>
          <a:xfrm>
            <a:off x="5856871" y="8493840"/>
            <a:ext cx="6393600" cy="640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共享状态 · 产物版本 · Evidence Bundle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60" name="Rectangle 13559">
            <a:extLst>
              <a:ext uri="{FF2B5EF4-FFF2-40B4-BE49-F238E27FC236}">
                <a16:creationId xmlns:a16="http://schemas.microsoft.com/office/drawing/2014/main" id="{30B95AF4-5400-782D-81D9-D7CBA1E11585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DEMO · 1/4</a:t>
            </a:r>
          </a:p>
        </p:txBody>
      </p:sp>
      <p:sp>
        <p:nvSpPr>
          <p:cNvPr id="13661" name="Rectangle 13660">
            <a:extLst>
              <a:ext uri="{FF2B5EF4-FFF2-40B4-BE49-F238E27FC236}">
                <a16:creationId xmlns:a16="http://schemas.microsoft.com/office/drawing/2014/main" id="{F117C14F-C796-A76D-AE63-DC3A96D17851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输入一句话：定义目标，而不是手把手操作</a:t>
            </a:r>
          </a:p>
        </p:txBody>
      </p:sp>
      <p:sp>
        <p:nvSpPr>
          <p:cNvPr id="13763" name="Rectangle 13762">
            <a:extLst>
              <a:ext uri="{FF2B5EF4-FFF2-40B4-BE49-F238E27FC236}">
                <a16:creationId xmlns:a16="http://schemas.microsoft.com/office/drawing/2014/main" id="{3C812144-8DD4-6CEF-6C9E-E3C5F33CD13C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 接受业务语言，并将隐含约束转成可执行任务计划。</a:t>
            </a:r>
          </a:p>
        </p:txBody>
      </p:sp>
      <p:sp>
        <p:nvSpPr>
          <p:cNvPr id="13866" name="Rectangle 13865">
            <a:extLst>
              <a:ext uri="{FF2B5EF4-FFF2-40B4-BE49-F238E27FC236}">
                <a16:creationId xmlns:a16="http://schemas.microsoft.com/office/drawing/2014/main" id="{097428EC-4786-4872-B36D-2D9F8824AD51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32</a:t>
            </a:r>
          </a:p>
        </p:txBody>
      </p:sp>
      <p:sp>
        <p:nvSpPr>
          <p:cNvPr id="13970" name="Rectangle: Rounded Corners 13969">
            <a:extLst>
              <a:ext uri="{FF2B5EF4-FFF2-40B4-BE49-F238E27FC236}">
                <a16:creationId xmlns:a16="http://schemas.microsoft.com/office/drawing/2014/main" id="{E8DB85DE-D705-DEE2-89F3-D899679D2726}"/>
              </a:ext>
            </a:extLst>
          </p:cNvPr>
          <p:cNvSpPr/>
          <p:nvPr/>
        </p:nvSpPr>
        <p:spPr>
          <a:xfrm>
            <a:off x="1807591" y="3437840"/>
            <a:ext cx="14350080" cy="23680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1D5B8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4075" name="Rectangle 14074">
            <a:extLst>
              <a:ext uri="{FF2B5EF4-FFF2-40B4-BE49-F238E27FC236}">
                <a16:creationId xmlns:a16="http://schemas.microsoft.com/office/drawing/2014/main" id="{15D19F7F-E9E7-4A24-60AF-CDD3E0B02885}"/>
              </a:ext>
            </a:extLst>
          </p:cNvPr>
          <p:cNvSpPr/>
          <p:nvPr/>
        </p:nvSpPr>
        <p:spPr>
          <a:xfrm>
            <a:off x="2446951" y="3924239"/>
            <a:ext cx="13071360" cy="1280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4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“为下周客户大会准备一套新能源行业趋势演讲：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4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研究最新公开资料，分析现有 Excel 数据，生成 20 页中文 PPT，并附 1 页高管摘要和来源。”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4181" name="Rectangle: Rounded Corners 14180">
            <a:extLst>
              <a:ext uri="{FF2B5EF4-FFF2-40B4-BE49-F238E27FC236}">
                <a16:creationId xmlns:a16="http://schemas.microsoft.com/office/drawing/2014/main" id="{211CCA98-6863-2EF1-2042-7F42B5AE46B4}"/>
              </a:ext>
            </a:extLst>
          </p:cNvPr>
          <p:cNvSpPr/>
          <p:nvPr/>
        </p:nvSpPr>
        <p:spPr>
          <a:xfrm>
            <a:off x="1452391" y="6573840"/>
            <a:ext cx="3623040" cy="153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时间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下周大会前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4288" name="Rectangle: Rounded Corners 14287">
            <a:extLst>
              <a:ext uri="{FF2B5EF4-FFF2-40B4-BE49-F238E27FC236}">
                <a16:creationId xmlns:a16="http://schemas.microsoft.com/office/drawing/2014/main" id="{AB854DB5-BAE3-BDD2-2D1F-F314D733E598}"/>
              </a:ext>
            </a:extLst>
          </p:cNvPr>
          <p:cNvSpPr/>
          <p:nvPr/>
        </p:nvSpPr>
        <p:spPr>
          <a:xfrm>
            <a:off x="5501671" y="6573840"/>
            <a:ext cx="3623040" cy="153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输入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公开资料 + 本地 Excel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4396" name="Rectangle: Rounded Corners 14395">
            <a:extLst>
              <a:ext uri="{FF2B5EF4-FFF2-40B4-BE49-F238E27FC236}">
                <a16:creationId xmlns:a16="http://schemas.microsoft.com/office/drawing/2014/main" id="{34C958BA-BC67-F9E6-E558-9ED73EB7EE53}"/>
              </a:ext>
            </a:extLst>
          </p:cNvPr>
          <p:cNvSpPr/>
          <p:nvPr/>
        </p:nvSpPr>
        <p:spPr>
          <a:xfrm>
            <a:off x="9550951" y="6573840"/>
            <a:ext cx="3623040" cy="153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产物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PPT + 高管摘要 + 来源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4505" name="Rectangle: Rounded Corners 14504">
            <a:extLst>
              <a:ext uri="{FF2B5EF4-FFF2-40B4-BE49-F238E27FC236}">
                <a16:creationId xmlns:a16="http://schemas.microsoft.com/office/drawing/2014/main" id="{6F855C7A-93EF-BFEB-C677-356491DEA11E}"/>
              </a:ext>
            </a:extLst>
          </p:cNvPr>
          <p:cNvSpPr/>
          <p:nvPr/>
        </p:nvSpPr>
        <p:spPr>
          <a:xfrm>
            <a:off x="13600231" y="6573840"/>
            <a:ext cx="3623040" cy="153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质量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引用准确、结论可复核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15" name="Rectangle 14614">
            <a:extLst>
              <a:ext uri="{FF2B5EF4-FFF2-40B4-BE49-F238E27FC236}">
                <a16:creationId xmlns:a16="http://schemas.microsoft.com/office/drawing/2014/main" id="{E6BFE84D-87B4-A8D2-F7F3-939F13C47651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DEMO · 2/4</a:t>
            </a:r>
          </a:p>
        </p:txBody>
      </p:sp>
      <p:sp>
        <p:nvSpPr>
          <p:cNvPr id="14726" name="Rectangle 14725">
            <a:extLst>
              <a:ext uri="{FF2B5EF4-FFF2-40B4-BE49-F238E27FC236}">
                <a16:creationId xmlns:a16="http://schemas.microsoft.com/office/drawing/2014/main" id="{EE7FEED2-6F67-31B9-688B-50A3158CB389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Runtime 自动规划，并行启动专业 Agent</a:t>
            </a:r>
          </a:p>
        </p:txBody>
      </p:sp>
      <p:sp>
        <p:nvSpPr>
          <p:cNvPr id="14838" name="Rectangle 14837">
            <a:extLst>
              <a:ext uri="{FF2B5EF4-FFF2-40B4-BE49-F238E27FC236}">
                <a16:creationId xmlns:a16="http://schemas.microsoft.com/office/drawing/2014/main" id="{8C8C09AD-0307-2790-FA77-9102F73BB3B2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计划不是静态清单，而是包含依赖、并行度、验收点与失败处理的任务图。</a:t>
            </a:r>
          </a:p>
        </p:txBody>
      </p:sp>
      <p:sp>
        <p:nvSpPr>
          <p:cNvPr id="14951" name="Rectangle 14950">
            <a:extLst>
              <a:ext uri="{FF2B5EF4-FFF2-40B4-BE49-F238E27FC236}">
                <a16:creationId xmlns:a16="http://schemas.microsoft.com/office/drawing/2014/main" id="{225FB207-4E61-FEA8-66AA-3AF9372831E0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33</a:t>
            </a:r>
          </a:p>
        </p:txBody>
      </p:sp>
      <p:sp>
        <p:nvSpPr>
          <p:cNvPr id="15065" name="Rectangle: Rounded Corners 15064">
            <a:extLst>
              <a:ext uri="{FF2B5EF4-FFF2-40B4-BE49-F238E27FC236}">
                <a16:creationId xmlns:a16="http://schemas.microsoft.com/office/drawing/2014/main" id="{7BADE4A7-A93B-E558-1AE2-CFA669C40041}"/>
              </a:ext>
            </a:extLst>
          </p:cNvPr>
          <p:cNvSpPr/>
          <p:nvPr/>
        </p:nvSpPr>
        <p:spPr>
          <a:xfrm>
            <a:off x="7064551" y="3181840"/>
            <a:ext cx="3978240" cy="108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Planner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拆解任务图与验收标准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180" name="Arrow: Right 15179">
            <a:extLst>
              <a:ext uri="{FF2B5EF4-FFF2-40B4-BE49-F238E27FC236}">
                <a16:creationId xmlns:a16="http://schemas.microsoft.com/office/drawing/2014/main" id="{80FA4F53-7390-ECA9-1D85-E9916D78701C}"/>
              </a:ext>
            </a:extLst>
          </p:cNvPr>
          <p:cNvSpPr/>
          <p:nvPr/>
        </p:nvSpPr>
        <p:spPr>
          <a:xfrm>
            <a:off x="2589031" y="4525840"/>
            <a:ext cx="994560" cy="409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296" name="Rectangle: Rounded Corners 15295">
            <a:extLst>
              <a:ext uri="{FF2B5EF4-FFF2-40B4-BE49-F238E27FC236}">
                <a16:creationId xmlns:a16="http://schemas.microsoft.com/office/drawing/2014/main" id="{25078ED7-9D42-BDC0-C10B-1B1037DE8050}"/>
              </a:ext>
            </a:extLst>
          </p:cNvPr>
          <p:cNvSpPr/>
          <p:nvPr/>
        </p:nvSpPr>
        <p:spPr>
          <a:xfrm>
            <a:off x="1381351" y="5357840"/>
            <a:ext cx="340992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Research Agent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收集资料与引用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413" name="Arrow: Right 15412">
            <a:extLst>
              <a:ext uri="{FF2B5EF4-FFF2-40B4-BE49-F238E27FC236}">
                <a16:creationId xmlns:a16="http://schemas.microsoft.com/office/drawing/2014/main" id="{146AE60C-8494-7001-FA86-9C392316B1CA}"/>
              </a:ext>
            </a:extLst>
          </p:cNvPr>
          <p:cNvSpPr/>
          <p:nvPr/>
        </p:nvSpPr>
        <p:spPr>
          <a:xfrm>
            <a:off x="6709351" y="4525840"/>
            <a:ext cx="994560" cy="409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531" name="Rectangle: Rounded Corners 15530">
            <a:extLst>
              <a:ext uri="{FF2B5EF4-FFF2-40B4-BE49-F238E27FC236}">
                <a16:creationId xmlns:a16="http://schemas.microsoft.com/office/drawing/2014/main" id="{BCCF1A71-3A5B-AD14-C51A-671E6DDE6F9D}"/>
              </a:ext>
            </a:extLst>
          </p:cNvPr>
          <p:cNvSpPr/>
          <p:nvPr/>
        </p:nvSpPr>
        <p:spPr>
          <a:xfrm>
            <a:off x="5501671" y="5357840"/>
            <a:ext cx="340992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Data Agent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读取 Excel 并验证口径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650" name="Arrow: Right 15649">
            <a:extLst>
              <a:ext uri="{FF2B5EF4-FFF2-40B4-BE49-F238E27FC236}">
                <a16:creationId xmlns:a16="http://schemas.microsoft.com/office/drawing/2014/main" id="{EDC6E531-7B48-FA2A-4E97-F5E89B7823E0}"/>
              </a:ext>
            </a:extLst>
          </p:cNvPr>
          <p:cNvSpPr/>
          <p:nvPr/>
        </p:nvSpPr>
        <p:spPr>
          <a:xfrm>
            <a:off x="10829671" y="4525840"/>
            <a:ext cx="994560" cy="409600"/>
          </a:xfrm>
          <a:prstGeom prst="rightArrow">
            <a:avLst/>
          </a:prstGeom>
          <a:solidFill>
            <a:srgbClr val="6C4DFF">
              <a:alpha val="92000"/>
            </a:srgbClr>
          </a:solidFill>
          <a:ln w="12700">
            <a:solidFill>
              <a:srgbClr val="6C4DF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770" name="Rectangle: Rounded Corners 15769">
            <a:extLst>
              <a:ext uri="{FF2B5EF4-FFF2-40B4-BE49-F238E27FC236}">
                <a16:creationId xmlns:a16="http://schemas.microsoft.com/office/drawing/2014/main" id="{C2DC3B7F-B723-4B37-F6FD-48320129C10C}"/>
              </a:ext>
            </a:extLst>
          </p:cNvPr>
          <p:cNvSpPr/>
          <p:nvPr/>
        </p:nvSpPr>
        <p:spPr>
          <a:xfrm>
            <a:off x="9621991" y="5357840"/>
            <a:ext cx="340992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Slide Agent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设计叙事与可编辑图形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5891" name="Arrow: Right 15890">
            <a:extLst>
              <a:ext uri="{FF2B5EF4-FFF2-40B4-BE49-F238E27FC236}">
                <a16:creationId xmlns:a16="http://schemas.microsoft.com/office/drawing/2014/main" id="{F4049BD8-481F-4448-60E4-742C960D1F09}"/>
              </a:ext>
            </a:extLst>
          </p:cNvPr>
          <p:cNvSpPr/>
          <p:nvPr/>
        </p:nvSpPr>
        <p:spPr>
          <a:xfrm>
            <a:off x="14949991" y="4525840"/>
            <a:ext cx="994560" cy="409600"/>
          </a:xfrm>
          <a:prstGeom prst="rightArrow">
            <a:avLst/>
          </a:prstGeom>
          <a:solidFill>
            <a:srgbClr val="351008">
              <a:alpha val="92000"/>
            </a:srgbClr>
          </a:solidFill>
          <a:ln w="12700">
            <a:solidFill>
              <a:srgbClr val="75301F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013" name="Rectangle: Rounded Corners 16012">
            <a:extLst>
              <a:ext uri="{FF2B5EF4-FFF2-40B4-BE49-F238E27FC236}">
                <a16:creationId xmlns:a16="http://schemas.microsoft.com/office/drawing/2014/main" id="{1050C660-EC03-5842-65AC-7AE381F9F853}"/>
              </a:ext>
            </a:extLst>
          </p:cNvPr>
          <p:cNvSpPr/>
          <p:nvPr/>
        </p:nvSpPr>
        <p:spPr>
          <a:xfrm>
            <a:off x="13742311" y="5357840"/>
            <a:ext cx="340992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QA Agent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检查事实、结构与版式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16136" name="Rectangle: Rounded Corners 16135">
            <a:extLst>
              <a:ext uri="{FF2B5EF4-FFF2-40B4-BE49-F238E27FC236}">
                <a16:creationId xmlns:a16="http://schemas.microsoft.com/office/drawing/2014/main" id="{7B6DDAA3-8A44-6825-6B1A-AC4C980132F4}"/>
              </a:ext>
            </a:extLst>
          </p:cNvPr>
          <p:cNvSpPr/>
          <p:nvPr/>
        </p:nvSpPr>
        <p:spPr>
          <a:xfrm>
            <a:off x="4862311" y="7981840"/>
            <a:ext cx="838272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并行执行，但依赖与最终合并由 Runtime 管理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5" name="Rectangle 4324">
            <a:extLst>
              <a:ext uri="{FF2B5EF4-FFF2-40B4-BE49-F238E27FC236}">
                <a16:creationId xmlns:a16="http://schemas.microsoft.com/office/drawing/2014/main" id="{101CC751-262F-7776-821E-8CEFB9BD2067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DEMO · 3/4</a:t>
            </a:r>
          </a:p>
        </p:txBody>
      </p:sp>
      <p:sp>
        <p:nvSpPr>
          <p:cNvPr id="4327" name="Rectangle 4326">
            <a:extLst>
              <a:ext uri="{FF2B5EF4-FFF2-40B4-BE49-F238E27FC236}">
                <a16:creationId xmlns:a16="http://schemas.microsoft.com/office/drawing/2014/main" id="{F191C0CD-52FD-942A-4D2B-442FE7749F35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权限与审批嵌入执行路径，而不是写在提示词里</a:t>
            </a:r>
          </a:p>
        </p:txBody>
      </p:sp>
      <p:sp>
        <p:nvSpPr>
          <p:cNvPr id="4330" name="Rectangle 4329">
            <a:extLst>
              <a:ext uri="{FF2B5EF4-FFF2-40B4-BE49-F238E27FC236}">
                <a16:creationId xmlns:a16="http://schemas.microsoft.com/office/drawing/2014/main" id="{E366AABA-60B9-0757-813C-EABCBF6B7203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读取可自动；写回、发送与高风险动作在关键节点请求确认。</a:t>
            </a:r>
          </a:p>
        </p:txBody>
      </p:sp>
      <p:sp>
        <p:nvSpPr>
          <p:cNvPr id="4334" name="Rectangle 4333">
            <a:extLst>
              <a:ext uri="{FF2B5EF4-FFF2-40B4-BE49-F238E27FC236}">
                <a16:creationId xmlns:a16="http://schemas.microsoft.com/office/drawing/2014/main" id="{F08C2FED-CB87-CC95-BA8F-960DD6EAD17C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34</a:t>
            </a:r>
          </a:p>
        </p:txBody>
      </p:sp>
      <p:sp>
        <p:nvSpPr>
          <p:cNvPr id="4339" name="Rectangle: Rounded Corners 4338">
            <a:extLst>
              <a:ext uri="{FF2B5EF4-FFF2-40B4-BE49-F238E27FC236}">
                <a16:creationId xmlns:a16="http://schemas.microsoft.com/office/drawing/2014/main" id="{088FC0EE-4C52-A471-B6C2-81A85DED922F}"/>
              </a:ext>
            </a:extLst>
          </p:cNvPr>
          <p:cNvSpPr/>
          <p:nvPr/>
        </p:nvSpPr>
        <p:spPr>
          <a:xfrm>
            <a:off x="1665511" y="3693840"/>
            <a:ext cx="4688640" cy="326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自动执行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读取公开资料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分析授权文件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345" name="Arrow: Right 4344">
            <a:extLst>
              <a:ext uri="{FF2B5EF4-FFF2-40B4-BE49-F238E27FC236}">
                <a16:creationId xmlns:a16="http://schemas.microsoft.com/office/drawing/2014/main" id="{FAB3D67B-82E6-6CB0-DD18-DCC8AA9921BA}"/>
              </a:ext>
            </a:extLst>
          </p:cNvPr>
          <p:cNvSpPr/>
          <p:nvPr/>
        </p:nvSpPr>
        <p:spPr>
          <a:xfrm>
            <a:off x="6425191" y="5037840"/>
            <a:ext cx="497280" cy="409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352" name="Rectangle: Rounded Corners 4351">
            <a:extLst>
              <a:ext uri="{FF2B5EF4-FFF2-40B4-BE49-F238E27FC236}">
                <a16:creationId xmlns:a16="http://schemas.microsoft.com/office/drawing/2014/main" id="{23CF1377-FA1D-030B-98A9-C20975B0E028}"/>
              </a:ext>
            </a:extLst>
          </p:cNvPr>
          <p:cNvSpPr/>
          <p:nvPr/>
        </p:nvSpPr>
        <p:spPr>
          <a:xfrm>
            <a:off x="6993511" y="3693840"/>
            <a:ext cx="4688640" cy="326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用户确认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采用关键结论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选择叙事方向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360" name="Arrow: Right 4359">
            <a:extLst>
              <a:ext uri="{FF2B5EF4-FFF2-40B4-BE49-F238E27FC236}">
                <a16:creationId xmlns:a16="http://schemas.microsoft.com/office/drawing/2014/main" id="{8396CD3A-8884-EBC4-7750-A3A2ABD7B008}"/>
              </a:ext>
            </a:extLst>
          </p:cNvPr>
          <p:cNvSpPr/>
          <p:nvPr/>
        </p:nvSpPr>
        <p:spPr>
          <a:xfrm>
            <a:off x="11753191" y="5037840"/>
            <a:ext cx="497280" cy="4096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369" name="Rectangle: Rounded Corners 4368">
            <a:extLst>
              <a:ext uri="{FF2B5EF4-FFF2-40B4-BE49-F238E27FC236}">
                <a16:creationId xmlns:a16="http://schemas.microsoft.com/office/drawing/2014/main" id="{A828C5BD-6834-F340-C93E-7064753B1278}"/>
              </a:ext>
            </a:extLst>
          </p:cNvPr>
          <p:cNvSpPr/>
          <p:nvPr/>
        </p:nvSpPr>
        <p:spPr>
          <a:xfrm>
            <a:off x="12321511" y="3693840"/>
            <a:ext cx="4688640" cy="326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072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显式审批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发送邮件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覆盖文件或发布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379" name="Rectangle: Rounded Corners 4378">
            <a:extLst>
              <a:ext uri="{FF2B5EF4-FFF2-40B4-BE49-F238E27FC236}">
                <a16:creationId xmlns:a16="http://schemas.microsoft.com/office/drawing/2014/main" id="{C69A2031-3129-DADC-1E87-8EAAC2B217EF}"/>
              </a:ext>
            </a:extLst>
          </p:cNvPr>
          <p:cNvSpPr/>
          <p:nvPr/>
        </p:nvSpPr>
        <p:spPr>
          <a:xfrm>
            <a:off x="4293991" y="7533840"/>
            <a:ext cx="951936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每次关键决策都留下身份、时间、理由与结果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0" name="Rectangle 4389">
            <a:extLst>
              <a:ext uri="{FF2B5EF4-FFF2-40B4-BE49-F238E27FC236}">
                <a16:creationId xmlns:a16="http://schemas.microsoft.com/office/drawing/2014/main" id="{1D86CA23-5F19-84A7-D0A2-3210E5465DBA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DEMO · 4/4</a:t>
            </a:r>
          </a:p>
        </p:txBody>
      </p:sp>
      <p:sp>
        <p:nvSpPr>
          <p:cNvPr id="4402" name="Rectangle 4401">
            <a:extLst>
              <a:ext uri="{FF2B5EF4-FFF2-40B4-BE49-F238E27FC236}">
                <a16:creationId xmlns:a16="http://schemas.microsoft.com/office/drawing/2014/main" id="{36CCAE00-3889-42D0-99B7-7A0D5E587841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交付的不只是文件，而是一套可验收结果</a:t>
            </a:r>
          </a:p>
        </p:txBody>
      </p:sp>
      <p:sp>
        <p:nvSpPr>
          <p:cNvPr id="4415" name="Rectangle 4414">
            <a:extLst>
              <a:ext uri="{FF2B5EF4-FFF2-40B4-BE49-F238E27FC236}">
                <a16:creationId xmlns:a16="http://schemas.microsoft.com/office/drawing/2014/main" id="{910AC6CF-6152-A6E6-39CF-2E233B123858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产物、验收清单、来源、Trace 与可继续执行的任务状态共同交付。</a:t>
            </a:r>
          </a:p>
        </p:txBody>
      </p:sp>
      <p:sp>
        <p:nvSpPr>
          <p:cNvPr id="4429" name="Rectangle 4428">
            <a:extLst>
              <a:ext uri="{FF2B5EF4-FFF2-40B4-BE49-F238E27FC236}">
                <a16:creationId xmlns:a16="http://schemas.microsoft.com/office/drawing/2014/main" id="{DAF03381-1E8D-607F-0902-9CD2B61FBC05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35</a:t>
            </a:r>
          </a:p>
        </p:txBody>
      </p:sp>
      <p:sp>
        <p:nvSpPr>
          <p:cNvPr id="4444" name="Rectangle: Rounded Corners 4443">
            <a:extLst>
              <a:ext uri="{FF2B5EF4-FFF2-40B4-BE49-F238E27FC236}">
                <a16:creationId xmlns:a16="http://schemas.microsoft.com/office/drawing/2014/main" id="{11F20CE6-BA93-4FE3-71A0-9C3DA796C872}"/>
              </a:ext>
            </a:extLst>
          </p:cNvPr>
          <p:cNvSpPr/>
          <p:nvPr/>
        </p:nvSpPr>
        <p:spPr>
          <a:xfrm>
            <a:off x="1168231" y="3821840"/>
            <a:ext cx="2912640" cy="268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PPT 成品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可编辑图形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讲稿提示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460" name="Rectangle: Rounded Corners 4459">
            <a:extLst>
              <a:ext uri="{FF2B5EF4-FFF2-40B4-BE49-F238E27FC236}">
                <a16:creationId xmlns:a16="http://schemas.microsoft.com/office/drawing/2014/main" id="{8A694A92-F4C1-4D31-1447-43C17CB11E1E}"/>
              </a:ext>
            </a:extLst>
          </p:cNvPr>
          <p:cNvSpPr/>
          <p:nvPr/>
        </p:nvSpPr>
        <p:spPr>
          <a:xfrm>
            <a:off x="4436071" y="3821840"/>
            <a:ext cx="2912640" cy="268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高管摘要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一页结论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关键风险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477" name="Rectangle: Rounded Corners 4476">
            <a:extLst>
              <a:ext uri="{FF2B5EF4-FFF2-40B4-BE49-F238E27FC236}">
                <a16:creationId xmlns:a16="http://schemas.microsoft.com/office/drawing/2014/main" id="{7635CEE5-9576-9F39-4DF6-B832C2F8D1A3}"/>
              </a:ext>
            </a:extLst>
          </p:cNvPr>
          <p:cNvSpPr/>
          <p:nvPr/>
        </p:nvSpPr>
        <p:spPr>
          <a:xfrm>
            <a:off x="7703911" y="3821840"/>
            <a:ext cx="2912640" cy="268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来源包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链接、引用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检索时间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495" name="Rectangle: Rounded Corners 4494">
            <a:extLst>
              <a:ext uri="{FF2B5EF4-FFF2-40B4-BE49-F238E27FC236}">
                <a16:creationId xmlns:a16="http://schemas.microsoft.com/office/drawing/2014/main" id="{F3136422-806D-43EC-1CE1-8C839B67854D}"/>
              </a:ext>
            </a:extLst>
          </p:cNvPr>
          <p:cNvSpPr/>
          <p:nvPr/>
        </p:nvSpPr>
        <p:spPr>
          <a:xfrm>
            <a:off x="10971751" y="3821840"/>
            <a:ext cx="2912640" cy="268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验收记录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格式、事实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一致性检查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514" name="Rectangle: Rounded Corners 4513">
            <a:extLst>
              <a:ext uri="{FF2B5EF4-FFF2-40B4-BE49-F238E27FC236}">
                <a16:creationId xmlns:a16="http://schemas.microsoft.com/office/drawing/2014/main" id="{C10377A5-978B-1B28-DAF9-698EE58C8B61}"/>
              </a:ext>
            </a:extLst>
          </p:cNvPr>
          <p:cNvSpPr/>
          <p:nvPr/>
        </p:nvSpPr>
        <p:spPr>
          <a:xfrm>
            <a:off x="14239591" y="3821840"/>
            <a:ext cx="2912640" cy="2688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执行 Trace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步骤、工具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审批与异常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534" name="Rectangle: Rounded Corners 4533">
            <a:extLst>
              <a:ext uri="{FF2B5EF4-FFF2-40B4-BE49-F238E27FC236}">
                <a16:creationId xmlns:a16="http://schemas.microsoft.com/office/drawing/2014/main" id="{988913C2-5DF4-AB48-A34A-E4EA671E780F}"/>
              </a:ext>
            </a:extLst>
          </p:cNvPr>
          <p:cNvSpPr/>
          <p:nvPr/>
        </p:nvSpPr>
        <p:spPr>
          <a:xfrm>
            <a:off x="4862311" y="7303440"/>
            <a:ext cx="838272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用户验收的是 Outcome，不是模型说了什么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2" name="Rectangle 4701">
            <a:extLst>
              <a:ext uri="{FF2B5EF4-FFF2-40B4-BE49-F238E27FC236}">
                <a16:creationId xmlns:a16="http://schemas.microsoft.com/office/drawing/2014/main" id="{59F4D15B-2F56-059E-FCD6-6AB10B4E98E3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4730" name="Rectangle 4729">
            <a:extLst>
              <a:ext uri="{FF2B5EF4-FFF2-40B4-BE49-F238E27FC236}">
                <a16:creationId xmlns:a16="http://schemas.microsoft.com/office/drawing/2014/main" id="{A9080D81-5D3C-3076-AF97-4BA856EDF298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市场研究：从资料整合到报告与 PPT 成品</a:t>
            </a:r>
          </a:p>
        </p:txBody>
      </p:sp>
      <p:sp>
        <p:nvSpPr>
          <p:cNvPr id="4759" name="Rectangle 4758">
            <a:extLst>
              <a:ext uri="{FF2B5EF4-FFF2-40B4-BE49-F238E27FC236}">
                <a16:creationId xmlns:a16="http://schemas.microsoft.com/office/drawing/2014/main" id="{910CF237-FD88-BB25-052F-9B37AF278FE2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 把搜索、筛选、引用、综合与呈现串成一条可追溯链路。</a:t>
            </a:r>
          </a:p>
        </p:txBody>
      </p:sp>
      <p:sp>
        <p:nvSpPr>
          <p:cNvPr id="4789" name="Rectangle 4788">
            <a:extLst>
              <a:ext uri="{FF2B5EF4-FFF2-40B4-BE49-F238E27FC236}">
                <a16:creationId xmlns:a16="http://schemas.microsoft.com/office/drawing/2014/main" id="{D8B5C3C7-156A-991A-39DA-E2B57B1BDFBE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37</a:t>
            </a:r>
          </a:p>
        </p:txBody>
      </p:sp>
      <p:sp>
        <p:nvSpPr>
          <p:cNvPr id="4820" name="Rectangle: Rounded Corners 4819">
            <a:extLst>
              <a:ext uri="{FF2B5EF4-FFF2-40B4-BE49-F238E27FC236}">
                <a16:creationId xmlns:a16="http://schemas.microsoft.com/office/drawing/2014/main" id="{1C72498D-236B-137F-8FFB-5FAFC16A674C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检索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官方与公开资料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852" name="Arrow: Right 4851">
            <a:extLst>
              <a:ext uri="{FF2B5EF4-FFF2-40B4-BE49-F238E27FC236}">
                <a16:creationId xmlns:a16="http://schemas.microsoft.com/office/drawing/2014/main" id="{748C37AA-8777-4E13-3A83-A1807A882E44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885" name="Rectangle: Rounded Corners 4884">
            <a:extLst>
              <a:ext uri="{FF2B5EF4-FFF2-40B4-BE49-F238E27FC236}">
                <a16:creationId xmlns:a16="http://schemas.microsoft.com/office/drawing/2014/main" id="{781F5FFF-2BBC-D846-03DE-82A53BD776B5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筛选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时效、权威与相关性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919" name="Arrow: Right 4918">
            <a:extLst>
              <a:ext uri="{FF2B5EF4-FFF2-40B4-BE49-F238E27FC236}">
                <a16:creationId xmlns:a16="http://schemas.microsoft.com/office/drawing/2014/main" id="{09712BD8-91EA-1A1E-5179-BA441A54E41B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954" name="Rectangle: Rounded Corners 4953">
            <a:extLst>
              <a:ext uri="{FF2B5EF4-FFF2-40B4-BE49-F238E27FC236}">
                <a16:creationId xmlns:a16="http://schemas.microsoft.com/office/drawing/2014/main" id="{CD742974-688F-CE19-20C5-C79D6464E264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综合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观点、冲突与空白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990" name="Arrow: Right 4989">
            <a:extLst>
              <a:ext uri="{FF2B5EF4-FFF2-40B4-BE49-F238E27FC236}">
                <a16:creationId xmlns:a16="http://schemas.microsoft.com/office/drawing/2014/main" id="{56C3AF90-523A-9197-905E-A9F6B0CD07F1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027" name="Rectangle: Rounded Corners 5026">
            <a:extLst>
              <a:ext uri="{FF2B5EF4-FFF2-40B4-BE49-F238E27FC236}">
                <a16:creationId xmlns:a16="http://schemas.microsoft.com/office/drawing/2014/main" id="{2F876BC4-8130-9E9E-0DD2-4C61A66934D4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成品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报告、PPT 与摘要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065" name="Rectangle: Rounded Corners 5064">
            <a:extLst>
              <a:ext uri="{FF2B5EF4-FFF2-40B4-BE49-F238E27FC236}">
                <a16:creationId xmlns:a16="http://schemas.microsoft.com/office/drawing/2014/main" id="{1857976F-5A78-38A4-14BF-151B337E0745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研究报告 · 可编辑 PPT · 来源清单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104" name="Rectangle: Rounded Corners 5103">
            <a:extLst>
              <a:ext uri="{FF2B5EF4-FFF2-40B4-BE49-F238E27FC236}">
                <a16:creationId xmlns:a16="http://schemas.microsoft.com/office/drawing/2014/main" id="{B625203C-A7CE-64D3-E0C3-EFC0931F8F08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引用可追溯 · 敏感信息过滤 · 结论人工复核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4" name="Rectangle 5143">
            <a:extLst>
              <a:ext uri="{FF2B5EF4-FFF2-40B4-BE49-F238E27FC236}">
                <a16:creationId xmlns:a16="http://schemas.microsoft.com/office/drawing/2014/main" id="{D9B888EE-0B34-87C6-829C-621ACCBCC185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5185" name="Rectangle 5184">
            <a:extLst>
              <a:ext uri="{FF2B5EF4-FFF2-40B4-BE49-F238E27FC236}">
                <a16:creationId xmlns:a16="http://schemas.microsoft.com/office/drawing/2014/main" id="{280FFEB0-B169-0E41-5B7E-BED56A41F1DA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本地文件夹批处理与知识整理</a:t>
            </a:r>
          </a:p>
        </p:txBody>
      </p:sp>
      <p:sp>
        <p:nvSpPr>
          <p:cNvPr id="5227" name="Rectangle 5226">
            <a:extLst>
              <a:ext uri="{FF2B5EF4-FFF2-40B4-BE49-F238E27FC236}">
                <a16:creationId xmlns:a16="http://schemas.microsoft.com/office/drawing/2014/main" id="{DD90B8B0-5E7A-33C0-288C-7572FABA9F32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对授权目录做批量读取、分类、重命名、转换与知识归档。</a:t>
            </a:r>
          </a:p>
        </p:txBody>
      </p:sp>
      <p:sp>
        <p:nvSpPr>
          <p:cNvPr id="5270" name="Rectangle 5269">
            <a:extLst>
              <a:ext uri="{FF2B5EF4-FFF2-40B4-BE49-F238E27FC236}">
                <a16:creationId xmlns:a16="http://schemas.microsoft.com/office/drawing/2014/main" id="{16035800-9BC3-3DE6-183C-FBD6C1B351A4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38</a:t>
            </a:r>
          </a:p>
        </p:txBody>
      </p:sp>
      <p:sp>
        <p:nvSpPr>
          <p:cNvPr id="5314" name="Rectangle: Rounded Corners 5313">
            <a:extLst>
              <a:ext uri="{FF2B5EF4-FFF2-40B4-BE49-F238E27FC236}">
                <a16:creationId xmlns:a16="http://schemas.microsoft.com/office/drawing/2014/main" id="{EB59F06E-E28E-522E-BA36-2E47755C85E0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扫描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识别文件与元数据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359" name="Arrow: Right 5358">
            <a:extLst>
              <a:ext uri="{FF2B5EF4-FFF2-40B4-BE49-F238E27FC236}">
                <a16:creationId xmlns:a16="http://schemas.microsoft.com/office/drawing/2014/main" id="{18B4F2E6-CA53-7ABB-E55B-4F7F6952E095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405" name="Rectangle: Rounded Corners 5404">
            <a:extLst>
              <a:ext uri="{FF2B5EF4-FFF2-40B4-BE49-F238E27FC236}">
                <a16:creationId xmlns:a16="http://schemas.microsoft.com/office/drawing/2014/main" id="{8BFBCE80-0CBE-BAA8-86B0-DE0CBFB29687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分类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按主题、项目与时间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452" name="Arrow: Right 5451">
            <a:extLst>
              <a:ext uri="{FF2B5EF4-FFF2-40B4-BE49-F238E27FC236}">
                <a16:creationId xmlns:a16="http://schemas.microsoft.com/office/drawing/2014/main" id="{5110ABCB-5810-3EE5-5DBA-E95B776CDD1E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500" name="Rectangle: Rounded Corners 5499">
            <a:extLst>
              <a:ext uri="{FF2B5EF4-FFF2-40B4-BE49-F238E27FC236}">
                <a16:creationId xmlns:a16="http://schemas.microsoft.com/office/drawing/2014/main" id="{766AEB4E-50E6-B966-B139-A3E613C15D08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处理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重命名、转换、去重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549" name="Arrow: Right 5548">
            <a:extLst>
              <a:ext uri="{FF2B5EF4-FFF2-40B4-BE49-F238E27FC236}">
                <a16:creationId xmlns:a16="http://schemas.microsoft.com/office/drawing/2014/main" id="{AFEA49D0-1EF8-6082-ADCE-E9F63B97809A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599" name="Rectangle: Rounded Corners 5598">
            <a:extLst>
              <a:ext uri="{FF2B5EF4-FFF2-40B4-BE49-F238E27FC236}">
                <a16:creationId xmlns:a16="http://schemas.microsoft.com/office/drawing/2014/main" id="{CDF326AF-2EAD-754F-9F7E-49BEC1771FA2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整理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目录、摘要与知识索引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650" name="Rectangle: Rounded Corners 5649">
            <a:extLst>
              <a:ext uri="{FF2B5EF4-FFF2-40B4-BE49-F238E27FC236}">
                <a16:creationId xmlns:a16="http://schemas.microsoft.com/office/drawing/2014/main" id="{E3329F4D-62B9-8624-D780-9D39D16C3511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整理后的文件夹 · 清单 · 摘要 · 异常报告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5702" name="Rectangle: Rounded Corners 5701">
            <a:extLst>
              <a:ext uri="{FF2B5EF4-FFF2-40B4-BE49-F238E27FC236}">
                <a16:creationId xmlns:a16="http://schemas.microsoft.com/office/drawing/2014/main" id="{FBCF080C-FF97-F082-F27C-BF7A38114178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最小目录授权 · 原文件保护 · 冲突与覆盖确认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5" name="Rectangle 5754">
            <a:extLst>
              <a:ext uri="{FF2B5EF4-FFF2-40B4-BE49-F238E27FC236}">
                <a16:creationId xmlns:a16="http://schemas.microsoft.com/office/drawing/2014/main" id="{A324D2A4-F620-2783-0029-8FC235C83DB6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5809" name="Rectangle 5808">
            <a:extLst>
              <a:ext uri="{FF2B5EF4-FFF2-40B4-BE49-F238E27FC236}">
                <a16:creationId xmlns:a16="http://schemas.microsoft.com/office/drawing/2014/main" id="{30B375BA-4B3A-A14F-C9F0-19FD3B5131A6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Excel / 数据分析：从数字到管理层简报</a:t>
            </a:r>
          </a:p>
        </p:txBody>
      </p:sp>
      <p:sp>
        <p:nvSpPr>
          <p:cNvPr id="5864" name="Rectangle 5863">
            <a:extLst>
              <a:ext uri="{FF2B5EF4-FFF2-40B4-BE49-F238E27FC236}">
                <a16:creationId xmlns:a16="http://schemas.microsoft.com/office/drawing/2014/main" id="{111A61BD-158E-BEA0-A4EF-71D742149516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 不只计算，还要固定口径、解释趋势并输出可复核结论。</a:t>
            </a:r>
          </a:p>
        </p:txBody>
      </p:sp>
      <p:sp>
        <p:nvSpPr>
          <p:cNvPr id="5920" name="Rectangle 5919">
            <a:extLst>
              <a:ext uri="{FF2B5EF4-FFF2-40B4-BE49-F238E27FC236}">
                <a16:creationId xmlns:a16="http://schemas.microsoft.com/office/drawing/2014/main" id="{1E5FAE08-1722-DEE8-FA53-8F33ED571BA9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39</a:t>
            </a:r>
          </a:p>
        </p:txBody>
      </p:sp>
      <p:sp>
        <p:nvSpPr>
          <p:cNvPr id="5977" name="Rectangle: Rounded Corners 5976">
            <a:extLst>
              <a:ext uri="{FF2B5EF4-FFF2-40B4-BE49-F238E27FC236}">
                <a16:creationId xmlns:a16="http://schemas.microsoft.com/office/drawing/2014/main" id="{5F40A030-B9F4-0FCB-E392-B758D3E60D5E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读取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表格与数据字典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035" name="Arrow: Right 6034">
            <a:extLst>
              <a:ext uri="{FF2B5EF4-FFF2-40B4-BE49-F238E27FC236}">
                <a16:creationId xmlns:a16="http://schemas.microsoft.com/office/drawing/2014/main" id="{1E6BB49B-DE78-A133-3EF8-9222EB2E5074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094" name="Rectangle: Rounded Corners 6093">
            <a:extLst>
              <a:ext uri="{FF2B5EF4-FFF2-40B4-BE49-F238E27FC236}">
                <a16:creationId xmlns:a16="http://schemas.microsoft.com/office/drawing/2014/main" id="{35F62CD3-AED4-E268-86CD-9C5AE81581FB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校验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口径、缺失与异常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154" name="Arrow: Right 6153">
            <a:extLst>
              <a:ext uri="{FF2B5EF4-FFF2-40B4-BE49-F238E27FC236}">
                <a16:creationId xmlns:a16="http://schemas.microsoft.com/office/drawing/2014/main" id="{CEABD945-FB33-5348-213E-32DCCBCDFE09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215" name="Rectangle: Rounded Corners 6214">
            <a:extLst>
              <a:ext uri="{FF2B5EF4-FFF2-40B4-BE49-F238E27FC236}">
                <a16:creationId xmlns:a16="http://schemas.microsoft.com/office/drawing/2014/main" id="{AFB35946-F4AA-977F-F26D-C2B5A1B9E39A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分析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趋势、分群与驱动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277" name="Arrow: Right 6276">
            <a:extLst>
              <a:ext uri="{FF2B5EF4-FFF2-40B4-BE49-F238E27FC236}">
                <a16:creationId xmlns:a16="http://schemas.microsoft.com/office/drawing/2014/main" id="{0311246B-C27C-CD75-5568-62E5E5E41269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340" name="Rectangle: Rounded Corners 6339">
            <a:extLst>
              <a:ext uri="{FF2B5EF4-FFF2-40B4-BE49-F238E27FC236}">
                <a16:creationId xmlns:a16="http://schemas.microsoft.com/office/drawing/2014/main" id="{E3DC607B-A4FC-926A-4458-1C47CA12C058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呈现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图形、洞察与简报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404" name="Rectangle: Rounded Corners 6403">
            <a:extLst>
              <a:ext uri="{FF2B5EF4-FFF2-40B4-BE49-F238E27FC236}">
                <a16:creationId xmlns:a16="http://schemas.microsoft.com/office/drawing/2014/main" id="{9FD056FA-EE47-DCB0-75A8-9A695B6C4D37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分析工作簿 · 洞察清单 · 管理层简报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469" name="Rectangle: Rounded Corners 6468">
            <a:extLst>
              <a:ext uri="{FF2B5EF4-FFF2-40B4-BE49-F238E27FC236}">
                <a16:creationId xmlns:a16="http://schemas.microsoft.com/office/drawing/2014/main" id="{1FD19F22-4422-466E-0C63-F0F71D53D0F8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原始数据只读 · 公式可复核 · 来源与口径留痕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5" name="Rectangle 6534">
            <a:extLst>
              <a:ext uri="{FF2B5EF4-FFF2-40B4-BE49-F238E27FC236}">
                <a16:creationId xmlns:a16="http://schemas.microsoft.com/office/drawing/2014/main" id="{01ECF78B-F1CD-395C-E013-FAFAF3ACCA43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6602" name="Rectangle 6601">
            <a:extLst>
              <a:ext uri="{FF2B5EF4-FFF2-40B4-BE49-F238E27FC236}">
                <a16:creationId xmlns:a16="http://schemas.microsoft.com/office/drawing/2014/main" id="{18777A90-472B-B645-DBED-2AC3A1CFDF75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产品需求：从 PRD 到原型、代码、测试与发布协同</a:t>
            </a:r>
          </a:p>
        </p:txBody>
      </p:sp>
      <p:sp>
        <p:nvSpPr>
          <p:cNvPr id="6670" name="Rectangle 6669">
            <a:extLst>
              <a:ext uri="{FF2B5EF4-FFF2-40B4-BE49-F238E27FC236}">
                <a16:creationId xmlns:a16="http://schemas.microsoft.com/office/drawing/2014/main" id="{683D94F5-E938-C2AA-FF74-B1F3289CF437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CodeBuddy 与 WorkBuddy 可分别承担编码与办公协同，再由 Runtime 串成闭环。</a:t>
            </a:r>
          </a:p>
        </p:txBody>
      </p:sp>
      <p:sp>
        <p:nvSpPr>
          <p:cNvPr id="6739" name="Rectangle 6738">
            <a:extLst>
              <a:ext uri="{FF2B5EF4-FFF2-40B4-BE49-F238E27FC236}">
                <a16:creationId xmlns:a16="http://schemas.microsoft.com/office/drawing/2014/main" id="{D5E47D2B-B15A-9E2D-CD18-E97B0FCBCEE4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40</a:t>
            </a:r>
          </a:p>
        </p:txBody>
      </p:sp>
      <p:sp>
        <p:nvSpPr>
          <p:cNvPr id="6809" name="Rectangle: Rounded Corners 6808">
            <a:extLst>
              <a:ext uri="{FF2B5EF4-FFF2-40B4-BE49-F238E27FC236}">
                <a16:creationId xmlns:a16="http://schemas.microsoft.com/office/drawing/2014/main" id="{4B675629-5DA8-8BA2-0D9A-FD0C0FE84D5B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需求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PRD 与验收标准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880" name="Arrow: Right 6879">
            <a:extLst>
              <a:ext uri="{FF2B5EF4-FFF2-40B4-BE49-F238E27FC236}">
                <a16:creationId xmlns:a16="http://schemas.microsoft.com/office/drawing/2014/main" id="{339D9AA9-C7B8-955E-590E-F5146CCDA718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6952" name="Rectangle: Rounded Corners 6951">
            <a:extLst>
              <a:ext uri="{FF2B5EF4-FFF2-40B4-BE49-F238E27FC236}">
                <a16:creationId xmlns:a16="http://schemas.microsoft.com/office/drawing/2014/main" id="{5F278405-A3D3-0BD6-8D54-5BFF841355B8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设计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原型与交互评审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025" name="Arrow: Right 7024">
            <a:extLst>
              <a:ext uri="{FF2B5EF4-FFF2-40B4-BE49-F238E27FC236}">
                <a16:creationId xmlns:a16="http://schemas.microsoft.com/office/drawing/2014/main" id="{7D2AF97E-783A-C44A-B3BB-EE952540890E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099" name="Rectangle: Rounded Corners 7098">
            <a:extLst>
              <a:ext uri="{FF2B5EF4-FFF2-40B4-BE49-F238E27FC236}">
                <a16:creationId xmlns:a16="http://schemas.microsoft.com/office/drawing/2014/main" id="{9A1B2810-7D6D-8414-1A76-9E3F94D029C5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实现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代码、分支与测试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174" name="Arrow: Right 7173">
            <a:extLst>
              <a:ext uri="{FF2B5EF4-FFF2-40B4-BE49-F238E27FC236}">
                <a16:creationId xmlns:a16="http://schemas.microsoft.com/office/drawing/2014/main" id="{8FD6EC3F-EE73-AADB-0CAA-9AB13E904CC0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250" name="Rectangle: Rounded Corners 7249">
            <a:extLst>
              <a:ext uri="{FF2B5EF4-FFF2-40B4-BE49-F238E27FC236}">
                <a16:creationId xmlns:a16="http://schemas.microsoft.com/office/drawing/2014/main" id="{83BADA33-F1AE-20AA-900E-C691FC2E79F6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协同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发布说明、会议与邮件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327" name="Rectangle: Rounded Corners 7326">
            <a:extLst>
              <a:ext uri="{FF2B5EF4-FFF2-40B4-BE49-F238E27FC236}">
                <a16:creationId xmlns:a16="http://schemas.microsoft.com/office/drawing/2014/main" id="{5C4E68BA-3E7B-7834-0486-5A867BFBD8D0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PRD · 原型/代码 · 测试证据 · 发布包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405" name="Rectangle: Rounded Corners 7404">
            <a:extLst>
              <a:ext uri="{FF2B5EF4-FFF2-40B4-BE49-F238E27FC236}">
                <a16:creationId xmlns:a16="http://schemas.microsoft.com/office/drawing/2014/main" id="{E295EB1A-F07C-83C6-6063-63FF99D425F4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审批合并 · 环境隔离 · 失败回滚 · 版本追踪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4" name="Rectangle 7483">
            <a:extLst>
              <a:ext uri="{FF2B5EF4-FFF2-40B4-BE49-F238E27FC236}">
                <a16:creationId xmlns:a16="http://schemas.microsoft.com/office/drawing/2014/main" id="{60171BC9-D3C9-2239-8193-E04EF11DC075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7564" name="Rectangle 7563">
            <a:extLst>
              <a:ext uri="{FF2B5EF4-FFF2-40B4-BE49-F238E27FC236}">
                <a16:creationId xmlns:a16="http://schemas.microsoft.com/office/drawing/2014/main" id="{68082AD9-4B83-C426-D9CC-27E54360A460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客户成功：从资料检索到可执行交付包</a:t>
            </a:r>
          </a:p>
        </p:txBody>
      </p:sp>
      <p:sp>
        <p:nvSpPr>
          <p:cNvPr id="7645" name="Rectangle 7644">
            <a:extLst>
              <a:ext uri="{FF2B5EF4-FFF2-40B4-BE49-F238E27FC236}">
                <a16:creationId xmlns:a16="http://schemas.microsoft.com/office/drawing/2014/main" id="{85AE3A78-2522-413F-3415-6DC0EE5CC7DC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把客户上下文、方案生成、会议跟进与交付材料放进同一任务状态。</a:t>
            </a:r>
          </a:p>
        </p:txBody>
      </p:sp>
      <p:sp>
        <p:nvSpPr>
          <p:cNvPr id="7727" name="Rectangle 7726">
            <a:extLst>
              <a:ext uri="{FF2B5EF4-FFF2-40B4-BE49-F238E27FC236}">
                <a16:creationId xmlns:a16="http://schemas.microsoft.com/office/drawing/2014/main" id="{35DDEDCB-03F1-24E4-8B2A-20081AC12E54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41</a:t>
            </a:r>
          </a:p>
        </p:txBody>
      </p:sp>
      <p:sp>
        <p:nvSpPr>
          <p:cNvPr id="7810" name="Rectangle: Rounded Corners 7809">
            <a:extLst>
              <a:ext uri="{FF2B5EF4-FFF2-40B4-BE49-F238E27FC236}">
                <a16:creationId xmlns:a16="http://schemas.microsoft.com/office/drawing/2014/main" id="{18AD6B5D-D9A6-6F2B-21D7-253487FD7D3A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汇聚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客户、产品与历史资料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894" name="Arrow: Right 7893">
            <a:extLst>
              <a:ext uri="{FF2B5EF4-FFF2-40B4-BE49-F238E27FC236}">
                <a16:creationId xmlns:a16="http://schemas.microsoft.com/office/drawing/2014/main" id="{2C5BED2B-D7C4-A0E1-1E85-E8D7C3303E2B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7979" name="Rectangle: Rounded Corners 7978">
            <a:extLst>
              <a:ext uri="{FF2B5EF4-FFF2-40B4-BE49-F238E27FC236}">
                <a16:creationId xmlns:a16="http://schemas.microsoft.com/office/drawing/2014/main" id="{EE985712-89BD-DBBA-7BC8-95AC4BC7FD25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方案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场景、价值与路线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065" name="Arrow: Right 8064">
            <a:extLst>
              <a:ext uri="{FF2B5EF4-FFF2-40B4-BE49-F238E27FC236}">
                <a16:creationId xmlns:a16="http://schemas.microsoft.com/office/drawing/2014/main" id="{8BFB27F0-E217-4071-7373-30E3C9FA378F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152" name="Rectangle: Rounded Corners 8151">
            <a:extLst>
              <a:ext uri="{FF2B5EF4-FFF2-40B4-BE49-F238E27FC236}">
                <a16:creationId xmlns:a16="http://schemas.microsoft.com/office/drawing/2014/main" id="{4B6E4025-6930-3D15-0F59-3EAD67368723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跟进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纪要、任务与邮件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240" name="Arrow: Right 8239">
            <a:extLst>
              <a:ext uri="{FF2B5EF4-FFF2-40B4-BE49-F238E27FC236}">
                <a16:creationId xmlns:a16="http://schemas.microsoft.com/office/drawing/2014/main" id="{466ED07B-A488-54B4-F2B6-CD8D17459D06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329" name="Rectangle: Rounded Corners 8328">
            <a:extLst>
              <a:ext uri="{FF2B5EF4-FFF2-40B4-BE49-F238E27FC236}">
                <a16:creationId xmlns:a16="http://schemas.microsoft.com/office/drawing/2014/main" id="{ED7760EE-FB11-6806-18F9-779B3DE535E1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交付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方案书、清单与时间表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419" name="Rectangle: Rounded Corners 8418">
            <a:extLst>
              <a:ext uri="{FF2B5EF4-FFF2-40B4-BE49-F238E27FC236}">
                <a16:creationId xmlns:a16="http://schemas.microsoft.com/office/drawing/2014/main" id="{58E9C3F8-F351-3271-1681-69DFD484F9B5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客户方案 · 会议纪要 · 行动清单 · 交付包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8510" name="Rectangle: Rounded Corners 8509">
            <a:extLst>
              <a:ext uri="{FF2B5EF4-FFF2-40B4-BE49-F238E27FC236}">
                <a16:creationId xmlns:a16="http://schemas.microsoft.com/office/drawing/2014/main" id="{967473EB-B033-BE66-4620-47C6067821B1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客户数据边界 · 收件人确认 · 承诺与价格审核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93" name="Rectangle 32592">
            <a:extLst>
              <a:ext uri="{FF2B5EF4-FFF2-40B4-BE49-F238E27FC236}">
                <a16:creationId xmlns:a16="http://schemas.microsoft.com/office/drawing/2014/main" id="{F0A7AC6E-3EC3-098F-B960-BF412F74364B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32595" name="Rectangle 32594">
            <a:extLst>
              <a:ext uri="{FF2B5EF4-FFF2-40B4-BE49-F238E27FC236}">
                <a16:creationId xmlns:a16="http://schemas.microsoft.com/office/drawing/2014/main" id="{4457CD0F-2D80-3BB6-BF15-B67D0BD353A2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营销活动：研究、内容矩阵、素材生产与复盘</a:t>
            </a:r>
          </a:p>
        </p:txBody>
      </p:sp>
      <p:sp>
        <p:nvSpPr>
          <p:cNvPr id="32598" name="Rectangle 32597">
            <a:extLst>
              <a:ext uri="{FF2B5EF4-FFF2-40B4-BE49-F238E27FC236}">
                <a16:creationId xmlns:a16="http://schemas.microsoft.com/office/drawing/2014/main" id="{19832BBD-82D0-3EEB-3403-A6C4229479CD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多 Agent 并行完成受众研究、内容生产、渠道适配与结果复盘。</a:t>
            </a:r>
          </a:p>
        </p:txBody>
      </p:sp>
      <p:sp>
        <p:nvSpPr>
          <p:cNvPr id="32602" name="Rectangle 32601">
            <a:extLst>
              <a:ext uri="{FF2B5EF4-FFF2-40B4-BE49-F238E27FC236}">
                <a16:creationId xmlns:a16="http://schemas.microsoft.com/office/drawing/2014/main" id="{EA5AFF3A-8E3E-832F-B6E0-B6B08882616B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42</a:t>
            </a:r>
          </a:p>
        </p:txBody>
      </p:sp>
      <p:sp>
        <p:nvSpPr>
          <p:cNvPr id="32607" name="Rectangle: Rounded Corners 32606">
            <a:extLst>
              <a:ext uri="{FF2B5EF4-FFF2-40B4-BE49-F238E27FC236}">
                <a16:creationId xmlns:a16="http://schemas.microsoft.com/office/drawing/2014/main" id="{A61530C2-90F3-4804-51C2-E846078F767A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研究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受众、竞品与主题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13" name="Arrow: Right 32612">
            <a:extLst>
              <a:ext uri="{FF2B5EF4-FFF2-40B4-BE49-F238E27FC236}">
                <a16:creationId xmlns:a16="http://schemas.microsoft.com/office/drawing/2014/main" id="{7DF1ADEB-9239-2CC3-686A-C94B79C1A34A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20" name="Rectangle: Rounded Corners 32619">
            <a:extLst>
              <a:ext uri="{FF2B5EF4-FFF2-40B4-BE49-F238E27FC236}">
                <a16:creationId xmlns:a16="http://schemas.microsoft.com/office/drawing/2014/main" id="{BC425626-5060-3059-9289-098332FA015F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策划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内容矩阵与节奏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28" name="Arrow: Right 32627">
            <a:extLst>
              <a:ext uri="{FF2B5EF4-FFF2-40B4-BE49-F238E27FC236}">
                <a16:creationId xmlns:a16="http://schemas.microsoft.com/office/drawing/2014/main" id="{50B25316-5B97-EC9D-C8D8-3386C963EB8D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37" name="Rectangle: Rounded Corners 32636">
            <a:extLst>
              <a:ext uri="{FF2B5EF4-FFF2-40B4-BE49-F238E27FC236}">
                <a16:creationId xmlns:a16="http://schemas.microsoft.com/office/drawing/2014/main" id="{05A15A57-DDFD-03F4-15B4-08D33D2EA398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生产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文案、PPT、图片与页面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47" name="Arrow: Right 32646">
            <a:extLst>
              <a:ext uri="{FF2B5EF4-FFF2-40B4-BE49-F238E27FC236}">
                <a16:creationId xmlns:a16="http://schemas.microsoft.com/office/drawing/2014/main" id="{81C178E2-AD90-F81D-4D0E-36D13F8884E7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58" name="Rectangle: Rounded Corners 32657">
            <a:extLst>
              <a:ext uri="{FF2B5EF4-FFF2-40B4-BE49-F238E27FC236}">
                <a16:creationId xmlns:a16="http://schemas.microsoft.com/office/drawing/2014/main" id="{8D19D2C5-0D23-9DE5-F8EA-E5092307A6CB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复盘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渠道表现与下一轮建议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70" name="Rectangle: Rounded Corners 32669">
            <a:extLst>
              <a:ext uri="{FF2B5EF4-FFF2-40B4-BE49-F238E27FC236}">
                <a16:creationId xmlns:a16="http://schemas.microsoft.com/office/drawing/2014/main" id="{84F9AF54-F8CD-3D28-096F-5009C4290386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活动方案 · 内容矩阵 · 素材包 · 复盘报告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683" name="Rectangle: Rounded Corners 32682">
            <a:extLst>
              <a:ext uri="{FF2B5EF4-FFF2-40B4-BE49-F238E27FC236}">
                <a16:creationId xmlns:a16="http://schemas.microsoft.com/office/drawing/2014/main" id="{65CE0DED-7391-3E06-CCCC-48163CD998D7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品牌语调 · 版权检查 · 发布审批 · 来源说明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97" name="Rectangle 32696">
            <a:extLst>
              <a:ext uri="{FF2B5EF4-FFF2-40B4-BE49-F238E27FC236}">
                <a16:creationId xmlns:a16="http://schemas.microsoft.com/office/drawing/2014/main" id="{A0A3EF7E-4045-3562-FE4D-2C546B434ADD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32712" name="Rectangle 32711">
            <a:extLst>
              <a:ext uri="{FF2B5EF4-FFF2-40B4-BE49-F238E27FC236}">
                <a16:creationId xmlns:a16="http://schemas.microsoft.com/office/drawing/2014/main" id="{88DA48F5-FA46-AB0F-C994-B65803C1C5BF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会议到行动：纪要、任务、邮件与周报自动闭环</a:t>
            </a:r>
          </a:p>
        </p:txBody>
      </p:sp>
      <p:sp>
        <p:nvSpPr>
          <p:cNvPr id="32728" name="Rectangle 32727">
            <a:extLst>
              <a:ext uri="{FF2B5EF4-FFF2-40B4-BE49-F238E27FC236}">
                <a16:creationId xmlns:a16="http://schemas.microsoft.com/office/drawing/2014/main" id="{C5B7C873-383F-85E8-D03E-650A438F35D4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会议结束不是终点；关键是把决策写回协作系统并持续追踪。</a:t>
            </a:r>
          </a:p>
        </p:txBody>
      </p:sp>
      <p:sp>
        <p:nvSpPr>
          <p:cNvPr id="32745" name="Rectangle 32744">
            <a:extLst>
              <a:ext uri="{FF2B5EF4-FFF2-40B4-BE49-F238E27FC236}">
                <a16:creationId xmlns:a16="http://schemas.microsoft.com/office/drawing/2014/main" id="{C22D0B72-089F-93A8-6823-7C49D843AF8D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43</a:t>
            </a:r>
          </a:p>
        </p:txBody>
      </p:sp>
      <p:sp>
        <p:nvSpPr>
          <p:cNvPr id="32763" name="Rectangle: Rounded Corners 32762">
            <a:extLst>
              <a:ext uri="{FF2B5EF4-FFF2-40B4-BE49-F238E27FC236}">
                <a16:creationId xmlns:a16="http://schemas.microsoft.com/office/drawing/2014/main" id="{68A6C602-8CCB-A290-ECBA-86B0F961415A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理解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转录与议题识别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782" name="Arrow: Right 32781">
            <a:extLst>
              <a:ext uri="{FF2B5EF4-FFF2-40B4-BE49-F238E27FC236}">
                <a16:creationId xmlns:a16="http://schemas.microsoft.com/office/drawing/2014/main" id="{A78F5082-802E-0981-D231-27335CAB92B0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802" name="Rectangle: Rounded Corners 32801">
            <a:extLst>
              <a:ext uri="{FF2B5EF4-FFF2-40B4-BE49-F238E27FC236}">
                <a16:creationId xmlns:a16="http://schemas.microsoft.com/office/drawing/2014/main" id="{21FBD5AC-5068-5D7D-0EB5-695B70784476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提炼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决策、风险与待办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823" name="Arrow: Right 32822">
            <a:extLst>
              <a:ext uri="{FF2B5EF4-FFF2-40B4-BE49-F238E27FC236}">
                <a16:creationId xmlns:a16="http://schemas.microsoft.com/office/drawing/2014/main" id="{736457AC-3A29-A628-1CB4-1A02FBFEE513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845" name="Rectangle: Rounded Corners 32844">
            <a:extLst>
              <a:ext uri="{FF2B5EF4-FFF2-40B4-BE49-F238E27FC236}">
                <a16:creationId xmlns:a16="http://schemas.microsoft.com/office/drawing/2014/main" id="{CE9911D4-0C5C-6D96-6A8D-1B7314A5FE64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分发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邮件与任务草稿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868" name="Arrow: Right 32867">
            <a:extLst>
              <a:ext uri="{FF2B5EF4-FFF2-40B4-BE49-F238E27FC236}">
                <a16:creationId xmlns:a16="http://schemas.microsoft.com/office/drawing/2014/main" id="{23FD4EE5-D83E-B1DC-2113-1C6E88B6FFB6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892" name="Rectangle: Rounded Corners 32891">
            <a:extLst>
              <a:ext uri="{FF2B5EF4-FFF2-40B4-BE49-F238E27FC236}">
                <a16:creationId xmlns:a16="http://schemas.microsoft.com/office/drawing/2014/main" id="{F706C6A7-719C-BADD-12D1-E557389F5C50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追踪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状态更新与周报汇总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917" name="Rectangle: Rounded Corners 32916">
            <a:extLst>
              <a:ext uri="{FF2B5EF4-FFF2-40B4-BE49-F238E27FC236}">
                <a16:creationId xmlns:a16="http://schemas.microsoft.com/office/drawing/2014/main" id="{62F5E1A1-5493-2FA1-2923-85329ABDF640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结构化纪要 · 任务清单 · 跟进邮件 · 周报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2943" name="Rectangle: Rounded Corners 32942">
            <a:extLst>
              <a:ext uri="{FF2B5EF4-FFF2-40B4-BE49-F238E27FC236}">
                <a16:creationId xmlns:a16="http://schemas.microsoft.com/office/drawing/2014/main" id="{A2C5C0DC-AB37-0CAB-538E-A7A728DEB194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参会人权限 · 收件人确认 · 敏感内容过滤 · 截止日校验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0" name="Rectangle 32969">
            <a:extLst>
              <a:ext uri="{FF2B5EF4-FFF2-40B4-BE49-F238E27FC236}">
                <a16:creationId xmlns:a16="http://schemas.microsoft.com/office/drawing/2014/main" id="{94CA182F-C92E-BA53-4A81-708BDFA0CF4C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32998" name="Rectangle 32997">
            <a:extLst>
              <a:ext uri="{FF2B5EF4-FFF2-40B4-BE49-F238E27FC236}">
                <a16:creationId xmlns:a16="http://schemas.microsoft.com/office/drawing/2014/main" id="{461AD83C-98AA-4A44-84D1-4E4B2FE94697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IT / 运维：事件分析、Runbook、审批执行与复盘</a:t>
            </a:r>
          </a:p>
        </p:txBody>
      </p:sp>
      <p:sp>
        <p:nvSpPr>
          <p:cNvPr id="33027" name="Rectangle 33026">
            <a:extLst>
              <a:ext uri="{FF2B5EF4-FFF2-40B4-BE49-F238E27FC236}">
                <a16:creationId xmlns:a16="http://schemas.microsoft.com/office/drawing/2014/main" id="{CEB91848-59DF-F69A-9D81-9DECE5BED61C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Agent 先形成证据和操作建议；高风险命令在审批后执行。</a:t>
            </a:r>
          </a:p>
        </p:txBody>
      </p:sp>
      <p:sp>
        <p:nvSpPr>
          <p:cNvPr id="33057" name="Rectangle 33056">
            <a:extLst>
              <a:ext uri="{FF2B5EF4-FFF2-40B4-BE49-F238E27FC236}">
                <a16:creationId xmlns:a16="http://schemas.microsoft.com/office/drawing/2014/main" id="{7912E97F-CD97-1DDF-FA2D-AE9227865E9E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44</a:t>
            </a:r>
          </a:p>
        </p:txBody>
      </p:sp>
      <p:sp>
        <p:nvSpPr>
          <p:cNvPr id="33088" name="Rectangle: Rounded Corners 33087">
            <a:extLst>
              <a:ext uri="{FF2B5EF4-FFF2-40B4-BE49-F238E27FC236}">
                <a16:creationId xmlns:a16="http://schemas.microsoft.com/office/drawing/2014/main" id="{4DF08D8E-3AFE-3961-CF4E-6248DB41CEC4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E682D"/>
                </a:solidFill>
                <a:effectLst/>
                <a:latin typeface="PingFang SC"/>
                <a:ea typeface="PingFang SC"/>
                <a:cs typeface="PingFang SC"/>
              </a:rPr>
              <a:t>感知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告警、日志与变更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120" name="Arrow: Right 33119">
            <a:extLst>
              <a:ext uri="{FF2B5EF4-FFF2-40B4-BE49-F238E27FC236}">
                <a16:creationId xmlns:a16="http://schemas.microsoft.com/office/drawing/2014/main" id="{C00AA7CB-F6A8-A79B-E15E-A64A32A793B3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153" name="Rectangle: Rounded Corners 33152">
            <a:extLst>
              <a:ext uri="{FF2B5EF4-FFF2-40B4-BE49-F238E27FC236}">
                <a16:creationId xmlns:a16="http://schemas.microsoft.com/office/drawing/2014/main" id="{0D1C59F3-D8C7-FD3B-245E-47085B241C7F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E682D"/>
                </a:solidFill>
                <a:effectLst/>
                <a:latin typeface="PingFang SC"/>
                <a:ea typeface="PingFang SC"/>
                <a:cs typeface="PingFang SC"/>
              </a:rPr>
              <a:t>分析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影响、原因与路径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187" name="Arrow: Right 33186">
            <a:extLst>
              <a:ext uri="{FF2B5EF4-FFF2-40B4-BE49-F238E27FC236}">
                <a16:creationId xmlns:a16="http://schemas.microsoft.com/office/drawing/2014/main" id="{48FFB560-20B9-7F7F-6514-F740A99D5BEE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222" name="Rectangle: Rounded Corners 33221">
            <a:extLst>
              <a:ext uri="{FF2B5EF4-FFF2-40B4-BE49-F238E27FC236}">
                <a16:creationId xmlns:a16="http://schemas.microsoft.com/office/drawing/2014/main" id="{160FDD27-A810-233A-6201-76757FACE0A9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E682D"/>
                </a:solidFill>
                <a:effectLst/>
                <a:latin typeface="PingFang SC"/>
                <a:ea typeface="PingFang SC"/>
                <a:cs typeface="PingFang SC"/>
              </a:rPr>
              <a:t>建议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Runbook 与回滚方案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258" name="Arrow: Right 33257">
            <a:extLst>
              <a:ext uri="{FF2B5EF4-FFF2-40B4-BE49-F238E27FC236}">
                <a16:creationId xmlns:a16="http://schemas.microsoft.com/office/drawing/2014/main" id="{D47ED0AC-F886-781A-0A9A-A6F545920F1A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295" name="Rectangle: Rounded Corners 33294">
            <a:extLst>
              <a:ext uri="{FF2B5EF4-FFF2-40B4-BE49-F238E27FC236}">
                <a16:creationId xmlns:a16="http://schemas.microsoft.com/office/drawing/2014/main" id="{D7EA0245-6309-F557-2BD6-250A287F46AD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FE682D"/>
                </a:solidFill>
                <a:effectLst/>
                <a:latin typeface="PingFang SC"/>
                <a:ea typeface="PingFang SC"/>
                <a:cs typeface="PingFang SC"/>
              </a:rPr>
              <a:t>执行/复盘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审批操作与事件报告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333" name="Rectangle: Rounded Corners 33332">
            <a:extLst>
              <a:ext uri="{FF2B5EF4-FFF2-40B4-BE49-F238E27FC236}">
                <a16:creationId xmlns:a16="http://schemas.microsoft.com/office/drawing/2014/main" id="{21BF9B19-335B-9A97-FBA0-50693B9E435B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事件摘要 · 操作建议 · 执行记录 · 复盘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372" name="Rectangle: Rounded Corners 33371">
            <a:extLst>
              <a:ext uri="{FF2B5EF4-FFF2-40B4-BE49-F238E27FC236}">
                <a16:creationId xmlns:a16="http://schemas.microsoft.com/office/drawing/2014/main" id="{31977C5F-4BBF-DA6E-B03C-C5F6AAA19A5B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生产环境隔离 · 命令白名单 · 审批 · 回滚与审计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12" name="Rectangle 33411">
            <a:extLst>
              <a:ext uri="{FF2B5EF4-FFF2-40B4-BE49-F238E27FC236}">
                <a16:creationId xmlns:a16="http://schemas.microsoft.com/office/drawing/2014/main" id="{D9239E49-34F5-87E1-3591-DDB466416F5C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04 · 应用场景</a:t>
            </a:r>
          </a:p>
        </p:txBody>
      </p:sp>
      <p:sp>
        <p:nvSpPr>
          <p:cNvPr id="33453" name="Rectangle 33452">
            <a:extLst>
              <a:ext uri="{FF2B5EF4-FFF2-40B4-BE49-F238E27FC236}">
                <a16:creationId xmlns:a16="http://schemas.microsoft.com/office/drawing/2014/main" id="{F2CE6821-6B75-F88A-D42A-74FD6E378BCF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复杂项目：多 Agent 并行交付一个完整结果</a:t>
            </a:r>
          </a:p>
        </p:txBody>
      </p:sp>
      <p:sp>
        <p:nvSpPr>
          <p:cNvPr id="33495" name="Rectangle 33494">
            <a:extLst>
              <a:ext uri="{FF2B5EF4-FFF2-40B4-BE49-F238E27FC236}">
                <a16:creationId xmlns:a16="http://schemas.microsoft.com/office/drawing/2014/main" id="{DDF669F2-5213-0AD0-C986-4E730B7FE642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Coordinator 管理任务图与共享状态，专业 Agent 并行产出并由 QA 验收。</a:t>
            </a:r>
          </a:p>
        </p:txBody>
      </p:sp>
      <p:sp>
        <p:nvSpPr>
          <p:cNvPr id="33538" name="Rectangle 33537">
            <a:extLst>
              <a:ext uri="{FF2B5EF4-FFF2-40B4-BE49-F238E27FC236}">
                <a16:creationId xmlns:a16="http://schemas.microsoft.com/office/drawing/2014/main" id="{145DEB71-553E-88B7-4786-905F391CDACC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45</a:t>
            </a:r>
          </a:p>
        </p:txBody>
      </p:sp>
      <p:sp>
        <p:nvSpPr>
          <p:cNvPr id="33582" name="Rectangle: Rounded Corners 33581">
            <a:extLst>
              <a:ext uri="{FF2B5EF4-FFF2-40B4-BE49-F238E27FC236}">
                <a16:creationId xmlns:a16="http://schemas.microsoft.com/office/drawing/2014/main" id="{B01F8556-7C36-3395-13E3-4264E8FBDF1C}"/>
              </a:ext>
            </a:extLst>
          </p:cNvPr>
          <p:cNvSpPr/>
          <p:nvPr/>
        </p:nvSpPr>
        <p:spPr>
          <a:xfrm>
            <a:off x="138135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分解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工作流与依赖图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627" name="Arrow: Right 33626">
            <a:extLst>
              <a:ext uri="{FF2B5EF4-FFF2-40B4-BE49-F238E27FC236}">
                <a16:creationId xmlns:a16="http://schemas.microsoft.com/office/drawing/2014/main" id="{B1AE0F6C-5787-3CAE-B539-7EDC4A3386D0}"/>
              </a:ext>
            </a:extLst>
          </p:cNvPr>
          <p:cNvSpPr/>
          <p:nvPr/>
        </p:nvSpPr>
        <p:spPr>
          <a:xfrm>
            <a:off x="468471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673" name="Rectangle: Rounded Corners 33672">
            <a:extLst>
              <a:ext uri="{FF2B5EF4-FFF2-40B4-BE49-F238E27FC236}">
                <a16:creationId xmlns:a16="http://schemas.microsoft.com/office/drawing/2014/main" id="{B4E3A569-DEBA-EDB6-4CF2-D8F036DA133F}"/>
              </a:ext>
            </a:extLst>
          </p:cNvPr>
          <p:cNvSpPr/>
          <p:nvPr/>
        </p:nvSpPr>
        <p:spPr>
          <a:xfrm>
            <a:off x="486231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并行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研究、数据、写作、开发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720" name="Arrow: Right 33719">
            <a:extLst>
              <a:ext uri="{FF2B5EF4-FFF2-40B4-BE49-F238E27FC236}">
                <a16:creationId xmlns:a16="http://schemas.microsoft.com/office/drawing/2014/main" id="{B6FEC2B6-D32D-705C-6181-F7C5B0455395}"/>
              </a:ext>
            </a:extLst>
          </p:cNvPr>
          <p:cNvSpPr/>
          <p:nvPr/>
        </p:nvSpPr>
        <p:spPr>
          <a:xfrm>
            <a:off x="816567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768" name="Rectangle: Rounded Corners 33767">
            <a:extLst>
              <a:ext uri="{FF2B5EF4-FFF2-40B4-BE49-F238E27FC236}">
                <a16:creationId xmlns:a16="http://schemas.microsoft.com/office/drawing/2014/main" id="{24670F05-755F-E374-8B8C-979ADC1D511B}"/>
              </a:ext>
            </a:extLst>
          </p:cNvPr>
          <p:cNvSpPr/>
          <p:nvPr/>
        </p:nvSpPr>
        <p:spPr>
          <a:xfrm>
            <a:off x="834327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合并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版本、冲突与一致性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817" name="Arrow: Right 33816">
            <a:extLst>
              <a:ext uri="{FF2B5EF4-FFF2-40B4-BE49-F238E27FC236}">
                <a16:creationId xmlns:a16="http://schemas.microsoft.com/office/drawing/2014/main" id="{68650DAE-CA29-8E36-57D0-1848C38DF505}"/>
              </a:ext>
            </a:extLst>
          </p:cNvPr>
          <p:cNvSpPr/>
          <p:nvPr/>
        </p:nvSpPr>
        <p:spPr>
          <a:xfrm>
            <a:off x="11646631" y="4781840"/>
            <a:ext cx="156288" cy="307200"/>
          </a:xfrm>
          <a:prstGeom prst="rightArrow">
            <a:avLst/>
          </a:prstGeom>
          <a:solidFill>
            <a:srgbClr val="22F4CB">
              <a:alpha val="92000"/>
            </a:srgbClr>
          </a:solidFill>
          <a:ln w="12700">
            <a:solidFill>
              <a:srgbClr val="22F4CB">
                <a:alpha val="2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867" name="Rectangle: Rounded Corners 33866">
            <a:extLst>
              <a:ext uri="{FF2B5EF4-FFF2-40B4-BE49-F238E27FC236}">
                <a16:creationId xmlns:a16="http://schemas.microsoft.com/office/drawing/2014/main" id="{C85F3264-A74F-ABB1-B4F5-16CF3734ACC1}"/>
              </a:ext>
            </a:extLst>
          </p:cNvPr>
          <p:cNvSpPr/>
          <p:nvPr/>
        </p:nvSpPr>
        <p:spPr>
          <a:xfrm>
            <a:off x="11824231" y="3885840"/>
            <a:ext cx="3282048" cy="2176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457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验收</a:t>
            </a:r>
          </a:p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质量门槛与证据包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918" name="Rectangle: Rounded Corners 33917">
            <a:extLst>
              <a:ext uri="{FF2B5EF4-FFF2-40B4-BE49-F238E27FC236}">
                <a16:creationId xmlns:a16="http://schemas.microsoft.com/office/drawing/2014/main" id="{1744C94C-75B3-345F-CE46-0DD982EEFA1E}"/>
              </a:ext>
            </a:extLst>
          </p:cNvPr>
          <p:cNvSpPr/>
          <p:nvPr/>
        </p:nvSpPr>
        <p:spPr>
          <a:xfrm>
            <a:off x="145239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交付物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统一项目包 · 多种成品 · 版本与 Trace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3970" name="Rectangle: Rounded Corners 33969">
            <a:extLst>
              <a:ext uri="{FF2B5EF4-FFF2-40B4-BE49-F238E27FC236}">
                <a16:creationId xmlns:a16="http://schemas.microsoft.com/office/drawing/2014/main" id="{4B243535-98CC-49EE-3E84-DCC921CE25AF}"/>
              </a:ext>
            </a:extLst>
          </p:cNvPr>
          <p:cNvSpPr/>
          <p:nvPr/>
        </p:nvSpPr>
        <p:spPr>
          <a:xfrm>
            <a:off x="9550951" y="6829840"/>
            <a:ext cx="7104000" cy="13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企业护栏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职责隔离 · 共享状态 · 冲突策略 · 最终 Owner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23" name="Rectangle: Rounded Corners 34022">
            <a:extLst>
              <a:ext uri="{FF2B5EF4-FFF2-40B4-BE49-F238E27FC236}">
                <a16:creationId xmlns:a16="http://schemas.microsoft.com/office/drawing/2014/main" id="{4C105B6C-CF83-6A10-6EF3-DDAFF1D46CF7}"/>
              </a:ext>
            </a:extLst>
          </p:cNvPr>
          <p:cNvSpPr/>
          <p:nvPr/>
        </p:nvSpPr>
        <p:spPr>
          <a:xfrm>
            <a:off x="1310311" y="1901839"/>
            <a:ext cx="15486720" cy="6976000"/>
          </a:xfrm>
          <a:prstGeom prst="roundRect">
            <a:avLst/>
          </a:prstGeom>
          <a:solidFill>
            <a:srgbClr val="351008">
              <a:alpha val="70000"/>
            </a:srgbClr>
          </a:solidFill>
          <a:ln w="12700">
            <a:solidFill>
              <a:srgbClr val="1B527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4077" name="Rectangle 34076">
            <a:extLst>
              <a:ext uri="{FF2B5EF4-FFF2-40B4-BE49-F238E27FC236}">
                <a16:creationId xmlns:a16="http://schemas.microsoft.com/office/drawing/2014/main" id="{26AA4B91-C291-3FC8-7C8F-8080577B5F95}"/>
              </a:ext>
            </a:extLst>
          </p:cNvPr>
          <p:cNvSpPr/>
          <p:nvPr/>
        </p:nvSpPr>
        <p:spPr>
          <a:xfrm>
            <a:off x="1665511" y="2349840"/>
            <a:ext cx="7315200" cy="448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FROM DEMO TO SCALE</a:t>
            </a:r>
          </a:p>
        </p:txBody>
      </p:sp>
      <p:sp>
        <p:nvSpPr>
          <p:cNvPr id="34132" name="Rectangle 34131">
            <a:extLst>
              <a:ext uri="{FF2B5EF4-FFF2-40B4-BE49-F238E27FC236}">
                <a16:creationId xmlns:a16="http://schemas.microsoft.com/office/drawing/2014/main" id="{C0BFAD33-DC68-5926-8AE4-A384EA7FCBE1}"/>
              </a:ext>
            </a:extLst>
          </p:cNvPr>
          <p:cNvSpPr/>
          <p:nvPr/>
        </p:nvSpPr>
        <p:spPr>
          <a:xfrm>
            <a:off x="1665511" y="3245840"/>
            <a:ext cx="12787200" cy="1024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从场景到规模</a:t>
            </a:r>
          </a:p>
        </p:txBody>
      </p:sp>
      <p:sp>
        <p:nvSpPr>
          <p:cNvPr id="34188" name="Rectangle 34187">
            <a:extLst>
              <a:ext uri="{FF2B5EF4-FFF2-40B4-BE49-F238E27FC236}">
                <a16:creationId xmlns:a16="http://schemas.microsoft.com/office/drawing/2014/main" id="{7C082F46-7A5D-E420-077B-FA88278C295F}"/>
              </a:ext>
            </a:extLst>
          </p:cNvPr>
          <p:cNvSpPr/>
          <p:nvPr/>
        </p:nvSpPr>
        <p:spPr>
          <a:xfrm>
            <a:off x="1665511" y="4589840"/>
            <a:ext cx="12787200" cy="14080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27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不是多做几个 Demo，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27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而是建立一套可运营的 Agent 能力。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4245" name="Rectangle: Rounded Corners 34244">
            <a:extLst>
              <a:ext uri="{FF2B5EF4-FFF2-40B4-BE49-F238E27FC236}">
                <a16:creationId xmlns:a16="http://schemas.microsoft.com/office/drawing/2014/main" id="{5618B6B2-2DA8-D497-0754-47AE0B64E496}"/>
              </a:ext>
            </a:extLst>
          </p:cNvPr>
          <p:cNvSpPr/>
          <p:nvPr/>
        </p:nvSpPr>
        <p:spPr>
          <a:xfrm>
            <a:off x="1665511" y="7085840"/>
            <a:ext cx="269952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VALUE</a:t>
            </a:r>
          </a:p>
        </p:txBody>
      </p:sp>
      <p:sp>
        <p:nvSpPr>
          <p:cNvPr id="34303" name="Rectangle: Rounded Corners 34302">
            <a:extLst>
              <a:ext uri="{FF2B5EF4-FFF2-40B4-BE49-F238E27FC236}">
                <a16:creationId xmlns:a16="http://schemas.microsoft.com/office/drawing/2014/main" id="{D612F937-C9D6-747A-D5D7-F1E110E2C173}"/>
              </a:ext>
            </a:extLst>
          </p:cNvPr>
          <p:cNvSpPr/>
          <p:nvPr/>
        </p:nvSpPr>
        <p:spPr>
          <a:xfrm>
            <a:off x="5075431" y="7085840"/>
            <a:ext cx="269952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CONTROL</a:t>
            </a:r>
          </a:p>
        </p:txBody>
      </p:sp>
      <p:sp>
        <p:nvSpPr>
          <p:cNvPr id="34362" name="Rectangle: Rounded Corners 34361">
            <a:extLst>
              <a:ext uri="{FF2B5EF4-FFF2-40B4-BE49-F238E27FC236}">
                <a16:creationId xmlns:a16="http://schemas.microsoft.com/office/drawing/2014/main" id="{5890DA87-4F37-B27A-E642-698E17AC3C69}"/>
              </a:ext>
            </a:extLst>
          </p:cNvPr>
          <p:cNvSpPr/>
          <p:nvPr/>
        </p:nvSpPr>
        <p:spPr>
          <a:xfrm>
            <a:off x="8485351" y="7085840"/>
            <a:ext cx="2699520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REUSE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22" name="Rectangle 34421">
            <a:extLst>
              <a:ext uri="{FF2B5EF4-FFF2-40B4-BE49-F238E27FC236}">
                <a16:creationId xmlns:a16="http://schemas.microsoft.com/office/drawing/2014/main" id="{76E6D130-48ED-4F1D-FF34-268B3D9E1D45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落地方法</a:t>
            </a:r>
          </a:p>
        </p:txBody>
      </p:sp>
      <p:sp>
        <p:nvSpPr>
          <p:cNvPr id="34483" name="Rectangle 34482">
            <a:extLst>
              <a:ext uri="{FF2B5EF4-FFF2-40B4-BE49-F238E27FC236}">
                <a16:creationId xmlns:a16="http://schemas.microsoft.com/office/drawing/2014/main" id="{160A4A10-660B-DD9D-B6CE-24736A3E6B05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30 / 60 / 90 天：先证明价值，再固化治理，最后平台复用</a:t>
            </a:r>
          </a:p>
        </p:txBody>
      </p:sp>
      <p:sp>
        <p:nvSpPr>
          <p:cNvPr id="34545" name="Rectangle 34544">
            <a:extLst>
              <a:ext uri="{FF2B5EF4-FFF2-40B4-BE49-F238E27FC236}">
                <a16:creationId xmlns:a16="http://schemas.microsoft.com/office/drawing/2014/main" id="{2C00297A-6BF7-2FD1-3DCD-EF5D8393D62C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每一阶段都要有可比较基线、明确退出条件与可交付资产。</a:t>
            </a:r>
          </a:p>
        </p:txBody>
      </p:sp>
      <p:sp>
        <p:nvSpPr>
          <p:cNvPr id="34608" name="Rectangle 34607">
            <a:extLst>
              <a:ext uri="{FF2B5EF4-FFF2-40B4-BE49-F238E27FC236}">
                <a16:creationId xmlns:a16="http://schemas.microsoft.com/office/drawing/2014/main" id="{7F3EA051-CB3A-51A3-DD7C-76798C9E8DA8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47</a:t>
            </a:r>
          </a:p>
        </p:txBody>
      </p:sp>
      <p:sp>
        <p:nvSpPr>
          <p:cNvPr id="34672" name="Rectangle: Rounded Corners 34671">
            <a:extLst>
              <a:ext uri="{FF2B5EF4-FFF2-40B4-BE49-F238E27FC236}">
                <a16:creationId xmlns:a16="http://schemas.microsoft.com/office/drawing/2014/main" id="{12FA26DF-5FBA-84F2-D5FB-2A3941DD85B5}"/>
              </a:ext>
            </a:extLst>
          </p:cNvPr>
          <p:cNvSpPr/>
          <p:nvPr/>
        </p:nvSpPr>
        <p:spPr>
          <a:xfrm>
            <a:off x="1381351" y="3437840"/>
            <a:ext cx="4830720" cy="45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0–30 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225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选对试点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高频、边界清晰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建立人工基线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定义 Spec 与验收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只读 / 草稿优先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4737" name="Rectangle: Rounded Corners 34736">
            <a:extLst>
              <a:ext uri="{FF2B5EF4-FFF2-40B4-BE49-F238E27FC236}">
                <a16:creationId xmlns:a16="http://schemas.microsoft.com/office/drawing/2014/main" id="{75321382-5210-F2F3-DBC2-924097806E67}"/>
              </a:ext>
            </a:extLst>
          </p:cNvPr>
          <p:cNvSpPr/>
          <p:nvPr/>
        </p:nvSpPr>
        <p:spPr>
          <a:xfrm>
            <a:off x="6780391" y="3437840"/>
            <a:ext cx="4830720" cy="45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31–60 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225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进入闭环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接入 2–3 个工具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增加审批与回滚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建立 Trace 与评测集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小流量真实执行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4803" name="Rectangle: Rounded Corners 34802">
            <a:extLst>
              <a:ext uri="{FF2B5EF4-FFF2-40B4-BE49-F238E27FC236}">
                <a16:creationId xmlns:a16="http://schemas.microsoft.com/office/drawing/2014/main" id="{F924477F-D629-449D-D11E-9E167D1D39F5}"/>
              </a:ext>
            </a:extLst>
          </p:cNvPr>
          <p:cNvSpPr/>
          <p:nvPr/>
        </p:nvSpPr>
        <p:spPr>
          <a:xfrm>
            <a:off x="12179431" y="3437840"/>
            <a:ext cx="4830720" cy="4544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30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61–90 天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3225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平台化复用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抽取 Context / Policy / Sandbox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扩展第二个场景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治理例会与成本模型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0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• 明确规模化门槛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4870" name="Rectangle: Rounded Corners 34869">
            <a:extLst>
              <a:ext uri="{FF2B5EF4-FFF2-40B4-BE49-F238E27FC236}">
                <a16:creationId xmlns:a16="http://schemas.microsoft.com/office/drawing/2014/main" id="{7C8CAA52-8F51-BE56-344B-C6BDDC0B5BBF}"/>
              </a:ext>
            </a:extLst>
          </p:cNvPr>
          <p:cNvSpPr/>
          <p:nvPr/>
        </p:nvSpPr>
        <p:spPr>
          <a:xfrm>
            <a:off x="5501671" y="8365839"/>
            <a:ext cx="710400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Value → Control → Reuse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38" name="Rectangle 34937">
            <a:extLst>
              <a:ext uri="{FF2B5EF4-FFF2-40B4-BE49-F238E27FC236}">
                <a16:creationId xmlns:a16="http://schemas.microsoft.com/office/drawing/2014/main" id="{6BBF1EC7-B560-CF69-AB77-4B95DF4E604B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治理清单</a:t>
            </a:r>
          </a:p>
        </p:txBody>
      </p:sp>
      <p:sp>
        <p:nvSpPr>
          <p:cNvPr id="35007" name="Rectangle 35006">
            <a:extLst>
              <a:ext uri="{FF2B5EF4-FFF2-40B4-BE49-F238E27FC236}">
                <a16:creationId xmlns:a16="http://schemas.microsoft.com/office/drawing/2014/main" id="{DC64EF3D-7D40-BF3D-970D-745E034796F3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把红线转成 Runtime 可执行的控制</a:t>
            </a:r>
          </a:p>
        </p:txBody>
      </p:sp>
      <p:sp>
        <p:nvSpPr>
          <p:cNvPr id="35077" name="Rectangle 35076">
            <a:extLst>
              <a:ext uri="{FF2B5EF4-FFF2-40B4-BE49-F238E27FC236}">
                <a16:creationId xmlns:a16="http://schemas.microsoft.com/office/drawing/2014/main" id="{B74246B4-2A76-35C1-B509-C0B03F06DBD5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治理的目标不是写更多制度，而是让身份、数据、动作和证据在系统里真正生效。</a:t>
            </a:r>
          </a:p>
        </p:txBody>
      </p:sp>
      <p:sp>
        <p:nvSpPr>
          <p:cNvPr id="35148" name="Rectangle 35147">
            <a:extLst>
              <a:ext uri="{FF2B5EF4-FFF2-40B4-BE49-F238E27FC236}">
                <a16:creationId xmlns:a16="http://schemas.microsoft.com/office/drawing/2014/main" id="{E9D9EF4D-C890-3822-E407-847D04E82181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48</a:t>
            </a:r>
          </a:p>
        </p:txBody>
      </p:sp>
      <p:sp>
        <p:nvSpPr>
          <p:cNvPr id="35220" name="Rectangle: Rounded Corners 35219">
            <a:extLst>
              <a:ext uri="{FF2B5EF4-FFF2-40B4-BE49-F238E27FC236}">
                <a16:creationId xmlns:a16="http://schemas.microsoft.com/office/drawing/2014/main" id="{E7758170-38C5-E61F-2218-16A7A65F698A}"/>
              </a:ext>
            </a:extLst>
          </p:cNvPr>
          <p:cNvSpPr/>
          <p:nvPr/>
        </p:nvSpPr>
        <p:spPr>
          <a:xfrm>
            <a:off x="1523431" y="3501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身份与权限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用户 / Agent / 服务主体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最小权限与临时授权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高风险操作职责分离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5293" name="Rectangle: Rounded Corners 35292">
            <a:extLst>
              <a:ext uri="{FF2B5EF4-FFF2-40B4-BE49-F238E27FC236}">
                <a16:creationId xmlns:a16="http://schemas.microsoft.com/office/drawing/2014/main" id="{3A2B1036-42E0-123C-3C8E-F2AF67336F53}"/>
              </a:ext>
            </a:extLst>
          </p:cNvPr>
          <p:cNvSpPr/>
          <p:nvPr/>
        </p:nvSpPr>
        <p:spPr>
          <a:xfrm>
            <a:off x="9621991" y="3501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数据与上下文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授权范围与数据驻留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敏感信息识别与脱敏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记忆保留期与删除机制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5367" name="Rectangle: Rounded Corners 35366">
            <a:extLst>
              <a:ext uri="{FF2B5EF4-FFF2-40B4-BE49-F238E27FC236}">
                <a16:creationId xmlns:a16="http://schemas.microsoft.com/office/drawing/2014/main" id="{DD17153F-397D-4512-08FD-9E9BDF779E6D}"/>
              </a:ext>
            </a:extLst>
          </p:cNvPr>
          <p:cNvSpPr/>
          <p:nvPr/>
        </p:nvSpPr>
        <p:spPr>
          <a:xfrm>
            <a:off x="1523431" y="5997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工具与动作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工具白名单与参数校验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读 / 草稿 / 写 / 高危分级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审批、回滚与速率限制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5442" name="Rectangle: Rounded Corners 35441">
            <a:extLst>
              <a:ext uri="{FF2B5EF4-FFF2-40B4-BE49-F238E27FC236}">
                <a16:creationId xmlns:a16="http://schemas.microsoft.com/office/drawing/2014/main" id="{24C2AAD6-3390-9F7C-7C94-BAA3A1A22226}"/>
              </a:ext>
            </a:extLst>
          </p:cNvPr>
          <p:cNvSpPr/>
          <p:nvPr/>
        </p:nvSpPr>
        <p:spPr>
          <a:xfrm>
            <a:off x="9621991" y="5997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观测与证据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全链路 Trace 与审计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效果、安全与成本评测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异常告警与事故复盘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18" name="Rectangle 35517">
            <a:extLst>
              <a:ext uri="{FF2B5EF4-FFF2-40B4-BE49-F238E27FC236}">
                <a16:creationId xmlns:a16="http://schemas.microsoft.com/office/drawing/2014/main" id="{062F5B21-5A4A-FECD-F89D-AD71BEC5C31E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价值指标</a:t>
            </a:r>
          </a:p>
        </p:txBody>
      </p:sp>
      <p:sp>
        <p:nvSpPr>
          <p:cNvPr id="35595" name="Rectangle 35594">
            <a:extLst>
              <a:ext uri="{FF2B5EF4-FFF2-40B4-BE49-F238E27FC236}">
                <a16:creationId xmlns:a16="http://schemas.microsoft.com/office/drawing/2014/main" id="{9C42792B-BFA8-B069-C63F-4E679A9A8613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同时衡量价值、质量、控制与经济性</a:t>
            </a:r>
          </a:p>
        </p:txBody>
      </p:sp>
      <p:sp>
        <p:nvSpPr>
          <p:cNvPr id="35673" name="Rectangle 35672">
            <a:extLst>
              <a:ext uri="{FF2B5EF4-FFF2-40B4-BE49-F238E27FC236}">
                <a16:creationId xmlns:a16="http://schemas.microsoft.com/office/drawing/2014/main" id="{FE4D0DB4-58D3-C763-E0DB-4DBD457B52E2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不要只统计生成了多少内容或调用了多少次模型；要看工作结果是否更快、更准、更安全、更可复用。</a:t>
            </a:r>
          </a:p>
        </p:txBody>
      </p:sp>
      <p:sp>
        <p:nvSpPr>
          <p:cNvPr id="35752" name="Rectangle 35751">
            <a:extLst>
              <a:ext uri="{FF2B5EF4-FFF2-40B4-BE49-F238E27FC236}">
                <a16:creationId xmlns:a16="http://schemas.microsoft.com/office/drawing/2014/main" id="{4861427E-3987-57CE-9096-A99031FBD319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49</a:t>
            </a:r>
          </a:p>
        </p:txBody>
      </p:sp>
      <p:sp>
        <p:nvSpPr>
          <p:cNvPr id="35832" name="Rectangle: Rounded Corners 35831">
            <a:extLst>
              <a:ext uri="{FF2B5EF4-FFF2-40B4-BE49-F238E27FC236}">
                <a16:creationId xmlns:a16="http://schemas.microsoft.com/office/drawing/2014/main" id="{4ADD201A-6631-22A1-79AE-2427E961D664}"/>
              </a:ext>
            </a:extLst>
          </p:cNvPr>
          <p:cNvSpPr/>
          <p:nvPr/>
        </p:nvSpPr>
        <p:spPr>
          <a:xfrm>
            <a:off x="1523431" y="3437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业务价值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完成时长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采用率 / 活跃场景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一次通过率</a:t>
            </a:r>
            <a:endParaRPr lang="en-US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5913" name="Rectangle: Rounded Corners 35912">
            <a:extLst>
              <a:ext uri="{FF2B5EF4-FFF2-40B4-BE49-F238E27FC236}">
                <a16:creationId xmlns:a16="http://schemas.microsoft.com/office/drawing/2014/main" id="{6DD020D3-6DE7-36AE-BA6E-BB14DF8A2BC0}"/>
              </a:ext>
            </a:extLst>
          </p:cNvPr>
          <p:cNvSpPr/>
          <p:nvPr/>
        </p:nvSpPr>
        <p:spPr>
          <a:xfrm>
            <a:off x="9621991" y="3437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质量可靠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任务成功率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人工接管率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返工 / 回滚率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5995" name="Rectangle: Rounded Corners 35994">
            <a:extLst>
              <a:ext uri="{FF2B5EF4-FFF2-40B4-BE49-F238E27FC236}">
                <a16:creationId xmlns:a16="http://schemas.microsoft.com/office/drawing/2014/main" id="{85F673D4-C67F-C9B9-351C-EC220BE3EF4B}"/>
              </a:ext>
            </a:extLst>
          </p:cNvPr>
          <p:cNvSpPr/>
          <p:nvPr/>
        </p:nvSpPr>
        <p:spPr>
          <a:xfrm>
            <a:off x="1523431" y="5933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B6A7FF"/>
                </a:solidFill>
                <a:effectLst/>
                <a:latin typeface="PingFang SC"/>
                <a:ea typeface="PingFang SC"/>
                <a:cs typeface="PingFang SC"/>
              </a:rPr>
              <a:t>治理控制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越权拦截率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证据完整率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高风险审批覆盖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6078" name="Rectangle: Rounded Corners 36077">
            <a:extLst>
              <a:ext uri="{FF2B5EF4-FFF2-40B4-BE49-F238E27FC236}">
                <a16:creationId xmlns:a16="http://schemas.microsoft.com/office/drawing/2014/main" id="{8930C50E-8A96-6838-C818-5EDB9F664848}"/>
              </a:ext>
            </a:extLst>
          </p:cNvPr>
          <p:cNvSpPr/>
          <p:nvPr/>
        </p:nvSpPr>
        <p:spPr>
          <a:xfrm>
            <a:off x="9621991" y="5933840"/>
            <a:ext cx="7459200" cy="2112000"/>
          </a:xfrm>
          <a:prstGeom prst="roundRect">
            <a:avLst/>
          </a:prstGeom>
          <a:solidFill>
            <a:srgbClr val="4B190F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76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单位经济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每成功任务成本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工具 / 模型消耗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15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平台能力复用率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6162" name="Rectangle: Rounded Corners 36161">
            <a:extLst>
              <a:ext uri="{FF2B5EF4-FFF2-40B4-BE49-F238E27FC236}">
                <a16:creationId xmlns:a16="http://schemas.microsoft.com/office/drawing/2014/main" id="{5B837BAB-2E87-5186-9975-ABE8ED1BE70E}"/>
              </a:ext>
            </a:extLst>
          </p:cNvPr>
          <p:cNvSpPr/>
          <p:nvPr/>
        </p:nvSpPr>
        <p:spPr>
          <a:xfrm>
            <a:off x="4961767" y="8429840"/>
            <a:ext cx="8169600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先建人工基线，再比较 Agent 改善幅度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65" name="Rectangle 36164">
            <a:extLst>
              <a:ext uri="{FF2B5EF4-FFF2-40B4-BE49-F238E27FC236}">
                <a16:creationId xmlns:a16="http://schemas.microsoft.com/office/drawing/2014/main" id="{87CED37D-5C14-ECFC-A768-36950579B0DD}"/>
              </a:ext>
            </a:extLst>
          </p:cNvPr>
          <p:cNvSpPr/>
          <p:nvPr/>
        </p:nvSpPr>
        <p:spPr>
          <a:xfrm>
            <a:off x="1097280" y="1005840"/>
            <a:ext cx="16093440" cy="8778240"/>
          </a:xfrm>
          <a:prstGeom prst="rect">
            <a:avLst/>
          </a:prstGeom>
          <a:solidFill>
            <a:srgbClr val="351008">
              <a:alpha val="78000"/>
            </a:srgbClr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6168" name="Rectangle 36167">
            <a:extLst>
              <a:ext uri="{FF2B5EF4-FFF2-40B4-BE49-F238E27FC236}">
                <a16:creationId xmlns:a16="http://schemas.microsoft.com/office/drawing/2014/main" id="{27C4249A-2304-4DA9-697A-9EF419DBF8D6}"/>
              </a:ext>
            </a:extLst>
          </p:cNvPr>
          <p:cNvSpPr/>
          <p:nvPr/>
        </p:nvSpPr>
        <p:spPr>
          <a:xfrm>
            <a:off x="1828800" y="1920240"/>
            <a:ext cx="13533120" cy="4572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 spc="14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CALL TO ACTION</a:t>
            </a:r>
          </a:p>
        </p:txBody>
      </p:sp>
      <p:sp>
        <p:nvSpPr>
          <p:cNvPr id="36172" name="Rectangle 36171">
            <a:extLst>
              <a:ext uri="{FF2B5EF4-FFF2-40B4-BE49-F238E27FC236}">
                <a16:creationId xmlns:a16="http://schemas.microsoft.com/office/drawing/2014/main" id="{A315BC39-9C12-2933-43A3-B2AF0B648E94}"/>
              </a:ext>
            </a:extLst>
          </p:cNvPr>
          <p:cNvSpPr/>
          <p:nvPr/>
        </p:nvSpPr>
        <p:spPr>
          <a:xfrm>
            <a:off x="1828800" y="2834640"/>
            <a:ext cx="13533120" cy="196596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42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选择一个工作流，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42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让 WorkBuddy 走完 90 天闭环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6177" name="Rectangle 36176">
            <a:extLst>
              <a:ext uri="{FF2B5EF4-FFF2-40B4-BE49-F238E27FC236}">
                <a16:creationId xmlns:a16="http://schemas.microsoft.com/office/drawing/2014/main" id="{5B72B993-3A7A-F307-0514-C9F91D90FFE1}"/>
              </a:ext>
            </a:extLst>
          </p:cNvPr>
          <p:cNvSpPr/>
          <p:nvPr/>
        </p:nvSpPr>
        <p:spPr>
          <a:xfrm>
            <a:off x="1828800" y="5166360"/>
            <a:ext cx="13533120" cy="128016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从 Value 开始，用 Control 建立信任，</a:t>
            </a:r>
          </a:p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28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把可复用能力沉淀进 Harness。</a:t>
            </a:r>
            <a:endParaRPr lang="en-US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36183" name="Rectangle: Rounded Corners 36182">
            <a:extLst>
              <a:ext uri="{FF2B5EF4-FFF2-40B4-BE49-F238E27FC236}">
                <a16:creationId xmlns:a16="http://schemas.microsoft.com/office/drawing/2014/main" id="{CDF9CB55-0EAC-9E54-8C1C-2BA07BF95E21}"/>
              </a:ext>
            </a:extLst>
          </p:cNvPr>
          <p:cNvSpPr/>
          <p:nvPr/>
        </p:nvSpPr>
        <p:spPr>
          <a:xfrm>
            <a:off x="1828800" y="6995160"/>
            <a:ext cx="7315200" cy="73152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一句话任务 → 可验收结果</a:t>
            </a:r>
          </a:p>
        </p:txBody>
      </p:sp>
      <p:sp>
        <p:nvSpPr>
          <p:cNvPr id="36190" name="Rectangle 36189">
            <a:extLst>
              <a:ext uri="{FF2B5EF4-FFF2-40B4-BE49-F238E27FC236}">
                <a16:creationId xmlns:a16="http://schemas.microsoft.com/office/drawing/2014/main" id="{D7B5ED1D-8B42-380C-F469-D8EE077956B6}"/>
              </a:ext>
            </a:extLst>
          </p:cNvPr>
          <p:cNvSpPr/>
          <p:nvPr/>
        </p:nvSpPr>
        <p:spPr>
          <a:xfrm>
            <a:off x="1828800" y="8339327"/>
            <a:ext cx="13533120" cy="59436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下一步：选一个可逆、可量化、边界清晰的场景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98" name="Rectangle 36197">
            <a:extLst>
              <a:ext uri="{FF2B5EF4-FFF2-40B4-BE49-F238E27FC236}">
                <a16:creationId xmlns:a16="http://schemas.microsoft.com/office/drawing/2014/main" id="{119097C2-DA33-7BE4-E0FB-D9B10B66CB4C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公开来源 · 1/2</a:t>
            </a:r>
          </a:p>
        </p:txBody>
      </p:sp>
      <p:sp>
        <p:nvSpPr>
          <p:cNvPr id="36207" name="Rectangle 36206">
            <a:extLst>
              <a:ext uri="{FF2B5EF4-FFF2-40B4-BE49-F238E27FC236}">
                <a16:creationId xmlns:a16="http://schemas.microsoft.com/office/drawing/2014/main" id="{930C6D6C-9951-E875-C34C-C70261BD6698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WorkBuddy 与 Agent Runtime</a:t>
            </a:r>
          </a:p>
        </p:txBody>
      </p:sp>
      <p:sp>
        <p:nvSpPr>
          <p:cNvPr id="36217" name="Rectangle 36216">
            <a:extLst>
              <a:ext uri="{FF2B5EF4-FFF2-40B4-BE49-F238E27FC236}">
                <a16:creationId xmlns:a16="http://schemas.microsoft.com/office/drawing/2014/main" id="{5445E110-0B1C-98E6-5F0D-D04D2EA325B3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 dirty="0" err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内容为原创概括；产品能力、预览状态、套餐与区域可用性以最新官方文档为准</a:t>
            </a:r>
            <a:r>
              <a:rPr lang="en-US" sz="2300" b="0" dirty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。</a:t>
            </a:r>
          </a:p>
        </p:txBody>
      </p:sp>
      <p:sp>
        <p:nvSpPr>
          <p:cNvPr id="36228" name="Rectangle 36227">
            <a:extLst>
              <a:ext uri="{FF2B5EF4-FFF2-40B4-BE49-F238E27FC236}">
                <a16:creationId xmlns:a16="http://schemas.microsoft.com/office/drawing/2014/main" id="{F861A5A6-D641-5FDF-8BC0-4AC2873A11A7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51</a:t>
            </a:r>
          </a:p>
        </p:txBody>
      </p:sp>
      <p:sp>
        <p:nvSpPr>
          <p:cNvPr id="36240" name="Rectangle: Rounded Corners 36239">
            <a:extLst>
              <a:ext uri="{FF2B5EF4-FFF2-40B4-BE49-F238E27FC236}">
                <a16:creationId xmlns:a16="http://schemas.microsoft.com/office/drawing/2014/main" id="{BDEDAB48-F00D-C215-B96D-47D170EAF52F}"/>
              </a:ext>
            </a:extLst>
          </p:cNvPr>
          <p:cNvSpPr/>
          <p:nvPr/>
        </p:nvSpPr>
        <p:spPr>
          <a:xfrm>
            <a:off x="1381351" y="3437840"/>
            <a:ext cx="738816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1</a:t>
            </a:r>
          </a:p>
        </p:txBody>
      </p:sp>
      <p:sp>
        <p:nvSpPr>
          <p:cNvPr id="36253" name="Rectangle 36252">
            <a:extLst>
              <a:ext uri="{FF2B5EF4-FFF2-40B4-BE49-F238E27FC236}">
                <a16:creationId xmlns:a16="http://schemas.microsoft.com/office/drawing/2014/main" id="{8DB9DF23-6CEA-D6BE-1B70-7E72469B1898}"/>
              </a:ext>
            </a:extLst>
          </p:cNvPr>
          <p:cNvSpPr/>
          <p:nvPr/>
        </p:nvSpPr>
        <p:spPr>
          <a:xfrm>
            <a:off x="2446951" y="3425040"/>
            <a:ext cx="1278720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2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WorkBuddy Enterprise 产品概述</a:t>
            </a:r>
          </a:p>
        </p:txBody>
      </p:sp>
      <p:sp>
        <p:nvSpPr>
          <p:cNvPr id="36267" name="Rectangle 36266">
            <a:extLst>
              <a:ext uri="{FF2B5EF4-FFF2-40B4-BE49-F238E27FC236}">
                <a16:creationId xmlns:a16="http://schemas.microsoft.com/office/drawing/2014/main" id="{42CAB735-45D4-1C32-1EA9-0AC56DAAB6E1}"/>
              </a:ext>
            </a:extLst>
          </p:cNvPr>
          <p:cNvSpPr/>
          <p:nvPr/>
        </p:nvSpPr>
        <p:spPr>
          <a:xfrm>
            <a:off x="2446951" y="3885840"/>
            <a:ext cx="1335552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https://www.workbuddy.cn/docs/enterprise/</a:t>
            </a:r>
          </a:p>
        </p:txBody>
      </p:sp>
      <p:sp>
        <p:nvSpPr>
          <p:cNvPr id="36282" name="Rectangle: Rounded Corners 36281">
            <a:extLst>
              <a:ext uri="{FF2B5EF4-FFF2-40B4-BE49-F238E27FC236}">
                <a16:creationId xmlns:a16="http://schemas.microsoft.com/office/drawing/2014/main" id="{4D897A41-B00D-C57C-24DA-353F361679EF}"/>
              </a:ext>
            </a:extLst>
          </p:cNvPr>
          <p:cNvSpPr/>
          <p:nvPr/>
        </p:nvSpPr>
        <p:spPr>
          <a:xfrm>
            <a:off x="1381351" y="4564240"/>
            <a:ext cx="738816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2</a:t>
            </a:r>
          </a:p>
        </p:txBody>
      </p:sp>
      <p:sp>
        <p:nvSpPr>
          <p:cNvPr id="36298" name="Rectangle 36297">
            <a:extLst>
              <a:ext uri="{FF2B5EF4-FFF2-40B4-BE49-F238E27FC236}">
                <a16:creationId xmlns:a16="http://schemas.microsoft.com/office/drawing/2014/main" id="{A7E56967-8B32-D15F-A16E-22CFD891A3D7}"/>
              </a:ext>
            </a:extLst>
          </p:cNvPr>
          <p:cNvSpPr/>
          <p:nvPr/>
        </p:nvSpPr>
        <p:spPr>
          <a:xfrm>
            <a:off x="2446951" y="4551440"/>
            <a:ext cx="1278720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2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Tencent WorkBuddy Managed Agents</a:t>
            </a:r>
          </a:p>
        </p:txBody>
      </p:sp>
      <p:sp>
        <p:nvSpPr>
          <p:cNvPr id="36315" name="Rectangle 36314">
            <a:extLst>
              <a:ext uri="{FF2B5EF4-FFF2-40B4-BE49-F238E27FC236}">
                <a16:creationId xmlns:a16="http://schemas.microsoft.com/office/drawing/2014/main" id="{EEB15B50-38BA-8247-5DF3-A0B5A78CD2CA}"/>
              </a:ext>
            </a:extLst>
          </p:cNvPr>
          <p:cNvSpPr/>
          <p:nvPr/>
        </p:nvSpPr>
        <p:spPr>
          <a:xfrm>
            <a:off x="2446951" y="5012240"/>
            <a:ext cx="1335552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https://intl.cloud.tencent.com/en/products/workbuddy-managed-agents</a:t>
            </a:r>
          </a:p>
        </p:txBody>
      </p:sp>
      <p:sp>
        <p:nvSpPr>
          <p:cNvPr id="36333" name="Rectangle: Rounded Corners 36332">
            <a:extLst>
              <a:ext uri="{FF2B5EF4-FFF2-40B4-BE49-F238E27FC236}">
                <a16:creationId xmlns:a16="http://schemas.microsoft.com/office/drawing/2014/main" id="{5B6107FA-FC2B-8D89-383C-72BBAFB9DD48}"/>
              </a:ext>
            </a:extLst>
          </p:cNvPr>
          <p:cNvSpPr/>
          <p:nvPr/>
        </p:nvSpPr>
        <p:spPr>
          <a:xfrm>
            <a:off x="1381351" y="5690640"/>
            <a:ext cx="738816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3</a:t>
            </a:r>
          </a:p>
        </p:txBody>
      </p:sp>
      <p:sp>
        <p:nvSpPr>
          <p:cNvPr id="36352" name="Rectangle 36351">
            <a:extLst>
              <a:ext uri="{FF2B5EF4-FFF2-40B4-BE49-F238E27FC236}">
                <a16:creationId xmlns:a16="http://schemas.microsoft.com/office/drawing/2014/main" id="{85632B64-1126-193B-4A48-1ABA0E3F6050}"/>
              </a:ext>
            </a:extLst>
          </p:cNvPr>
          <p:cNvSpPr/>
          <p:nvPr/>
        </p:nvSpPr>
        <p:spPr>
          <a:xfrm>
            <a:off x="2446951" y="5677840"/>
            <a:ext cx="1278720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2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OpenAI Codex</a:t>
            </a:r>
          </a:p>
        </p:txBody>
      </p:sp>
      <p:sp>
        <p:nvSpPr>
          <p:cNvPr id="36372" name="Rectangle 36371">
            <a:extLst>
              <a:ext uri="{FF2B5EF4-FFF2-40B4-BE49-F238E27FC236}">
                <a16:creationId xmlns:a16="http://schemas.microsoft.com/office/drawing/2014/main" id="{9BD1618A-5D03-1BEF-625A-030B22412C4F}"/>
              </a:ext>
            </a:extLst>
          </p:cNvPr>
          <p:cNvSpPr/>
          <p:nvPr/>
        </p:nvSpPr>
        <p:spPr>
          <a:xfrm>
            <a:off x="2446951" y="6138640"/>
            <a:ext cx="1335552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https://openai.com/codex/</a:t>
            </a:r>
          </a:p>
        </p:txBody>
      </p:sp>
      <p:sp>
        <p:nvSpPr>
          <p:cNvPr id="36393" name="Rectangle: Rounded Corners 36392">
            <a:extLst>
              <a:ext uri="{FF2B5EF4-FFF2-40B4-BE49-F238E27FC236}">
                <a16:creationId xmlns:a16="http://schemas.microsoft.com/office/drawing/2014/main" id="{5D7C4808-8353-0555-F2FE-F38BCA73B8B9}"/>
              </a:ext>
            </a:extLst>
          </p:cNvPr>
          <p:cNvSpPr/>
          <p:nvPr/>
        </p:nvSpPr>
        <p:spPr>
          <a:xfrm>
            <a:off x="1381351" y="6817040"/>
            <a:ext cx="738816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4</a:t>
            </a:r>
          </a:p>
        </p:txBody>
      </p:sp>
      <p:sp>
        <p:nvSpPr>
          <p:cNvPr id="36415" name="Rectangle 36414">
            <a:extLst>
              <a:ext uri="{FF2B5EF4-FFF2-40B4-BE49-F238E27FC236}">
                <a16:creationId xmlns:a16="http://schemas.microsoft.com/office/drawing/2014/main" id="{C43DBEC4-A551-A5E1-0EF6-79BD20E851C9}"/>
              </a:ext>
            </a:extLst>
          </p:cNvPr>
          <p:cNvSpPr/>
          <p:nvPr/>
        </p:nvSpPr>
        <p:spPr>
          <a:xfrm>
            <a:off x="2446951" y="6804240"/>
            <a:ext cx="1278720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2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OpenAI · Codex as a platform</a:t>
            </a:r>
          </a:p>
        </p:txBody>
      </p:sp>
      <p:sp>
        <p:nvSpPr>
          <p:cNvPr id="36438" name="Rectangle 36437">
            <a:extLst>
              <a:ext uri="{FF2B5EF4-FFF2-40B4-BE49-F238E27FC236}">
                <a16:creationId xmlns:a16="http://schemas.microsoft.com/office/drawing/2014/main" id="{EF9943F9-F607-2F20-9EA6-724DF0F02C7C}"/>
              </a:ext>
            </a:extLst>
          </p:cNvPr>
          <p:cNvSpPr/>
          <p:nvPr/>
        </p:nvSpPr>
        <p:spPr>
          <a:xfrm>
            <a:off x="2446951" y="7265040"/>
            <a:ext cx="1335552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https://developers.openai.com/blog/codex-as-a-platform.md</a:t>
            </a:r>
          </a:p>
        </p:txBody>
      </p:sp>
      <p:sp>
        <p:nvSpPr>
          <p:cNvPr id="36462" name="Rectangle: Rounded Corners 36461">
            <a:extLst>
              <a:ext uri="{FF2B5EF4-FFF2-40B4-BE49-F238E27FC236}">
                <a16:creationId xmlns:a16="http://schemas.microsoft.com/office/drawing/2014/main" id="{AFD6C660-57DD-6A3D-53DC-1EB02CA4F263}"/>
              </a:ext>
            </a:extLst>
          </p:cNvPr>
          <p:cNvSpPr/>
          <p:nvPr/>
        </p:nvSpPr>
        <p:spPr>
          <a:xfrm>
            <a:off x="1381351" y="7943439"/>
            <a:ext cx="738816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5</a:t>
            </a:r>
          </a:p>
        </p:txBody>
      </p:sp>
      <p:sp>
        <p:nvSpPr>
          <p:cNvPr id="36487" name="Rectangle 36486">
            <a:extLst>
              <a:ext uri="{FF2B5EF4-FFF2-40B4-BE49-F238E27FC236}">
                <a16:creationId xmlns:a16="http://schemas.microsoft.com/office/drawing/2014/main" id="{AD6AC40B-94AF-A0A3-99C8-EAD0E7849FC5}"/>
              </a:ext>
            </a:extLst>
          </p:cNvPr>
          <p:cNvSpPr/>
          <p:nvPr/>
        </p:nvSpPr>
        <p:spPr>
          <a:xfrm>
            <a:off x="2446951" y="7930640"/>
            <a:ext cx="1278720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2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Claude Code Overview</a:t>
            </a:r>
          </a:p>
        </p:txBody>
      </p:sp>
      <p:sp>
        <p:nvSpPr>
          <p:cNvPr id="36513" name="Rectangle 36512">
            <a:extLst>
              <a:ext uri="{FF2B5EF4-FFF2-40B4-BE49-F238E27FC236}">
                <a16:creationId xmlns:a16="http://schemas.microsoft.com/office/drawing/2014/main" id="{118EC008-D254-7CEC-A5C5-2E3E23162393}"/>
              </a:ext>
            </a:extLst>
          </p:cNvPr>
          <p:cNvSpPr/>
          <p:nvPr/>
        </p:nvSpPr>
        <p:spPr>
          <a:xfrm>
            <a:off x="2446951" y="8391440"/>
            <a:ext cx="13355520" cy="4608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https://code.claude.com/docs/en/overview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40" name="Rectangle 36539">
            <a:extLst>
              <a:ext uri="{FF2B5EF4-FFF2-40B4-BE49-F238E27FC236}">
                <a16:creationId xmlns:a16="http://schemas.microsoft.com/office/drawing/2014/main" id="{26C149A6-1824-1F2F-227E-23BB9760E33C}"/>
              </a:ext>
            </a:extLst>
          </p:cNvPr>
          <p:cNvSpPr/>
          <p:nvPr/>
        </p:nvSpPr>
        <p:spPr>
          <a:xfrm>
            <a:off x="1310311" y="1033271"/>
            <a:ext cx="9235200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pc="12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公开来源 · 2/2</a:t>
            </a:r>
          </a:p>
        </p:txBody>
      </p:sp>
      <p:sp>
        <p:nvSpPr>
          <p:cNvPr id="36568" name="Rectangle 36567">
            <a:extLst>
              <a:ext uri="{FF2B5EF4-FFF2-40B4-BE49-F238E27FC236}">
                <a16:creationId xmlns:a16="http://schemas.microsoft.com/office/drawing/2014/main" id="{82BE1518-41D4-132F-1BBD-7209E67CE9B1}"/>
              </a:ext>
            </a:extLst>
          </p:cNvPr>
          <p:cNvSpPr/>
          <p:nvPr/>
        </p:nvSpPr>
        <p:spPr>
          <a:xfrm>
            <a:off x="1310311" y="1645920"/>
            <a:ext cx="15344640" cy="877824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2F4CB"/>
                </a:solidFill>
                <a:effectLst/>
                <a:latin typeface="PingFang SC"/>
                <a:ea typeface="PingFang SC"/>
                <a:cs typeface="PingFang SC"/>
              </a:rPr>
              <a:t>GitHub、Vibe Coding 与 Harness Engineering</a:t>
            </a:r>
          </a:p>
        </p:txBody>
      </p:sp>
      <p:sp>
        <p:nvSpPr>
          <p:cNvPr id="36597" name="Rectangle 36596">
            <a:extLst>
              <a:ext uri="{FF2B5EF4-FFF2-40B4-BE49-F238E27FC236}">
                <a16:creationId xmlns:a16="http://schemas.microsoft.com/office/drawing/2014/main" id="{FC4CAA51-1F2F-E4EF-8C09-94C5C1062BC8}"/>
              </a:ext>
            </a:extLst>
          </p:cNvPr>
          <p:cNvSpPr/>
          <p:nvPr/>
        </p:nvSpPr>
        <p:spPr>
          <a:xfrm>
            <a:off x="1310311" y="2523744"/>
            <a:ext cx="15344640" cy="65836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 b="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检索与核实时间：2026-10-22。所有比较均为能力概括，不构成性能排名。</a:t>
            </a:r>
          </a:p>
        </p:txBody>
      </p:sp>
      <p:sp>
        <p:nvSpPr>
          <p:cNvPr id="36627" name="Rectangle 36626">
            <a:extLst>
              <a:ext uri="{FF2B5EF4-FFF2-40B4-BE49-F238E27FC236}">
                <a16:creationId xmlns:a16="http://schemas.microsoft.com/office/drawing/2014/main" id="{EB5C79FF-619F-95B1-C24C-3867627704B9}"/>
              </a:ext>
            </a:extLst>
          </p:cNvPr>
          <p:cNvSpPr/>
          <p:nvPr/>
        </p:nvSpPr>
        <p:spPr>
          <a:xfrm>
            <a:off x="16157671" y="1033271"/>
            <a:ext cx="625152" cy="384048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52</a:t>
            </a:r>
          </a:p>
        </p:txBody>
      </p:sp>
      <p:sp>
        <p:nvSpPr>
          <p:cNvPr id="36658" name="Rectangle: Rounded Corners 36657">
            <a:extLst>
              <a:ext uri="{FF2B5EF4-FFF2-40B4-BE49-F238E27FC236}">
                <a16:creationId xmlns:a16="http://schemas.microsoft.com/office/drawing/2014/main" id="{FFFE539E-72C1-A7F5-D439-3D726C3105B5}"/>
              </a:ext>
            </a:extLst>
          </p:cNvPr>
          <p:cNvSpPr/>
          <p:nvPr/>
        </p:nvSpPr>
        <p:spPr>
          <a:xfrm>
            <a:off x="1381351" y="3437840"/>
            <a:ext cx="738816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6</a:t>
            </a:r>
          </a:p>
        </p:txBody>
      </p:sp>
      <p:sp>
        <p:nvSpPr>
          <p:cNvPr id="36690" name="Rectangle 36689">
            <a:extLst>
              <a:ext uri="{FF2B5EF4-FFF2-40B4-BE49-F238E27FC236}">
                <a16:creationId xmlns:a16="http://schemas.microsoft.com/office/drawing/2014/main" id="{5E1E03E5-C6C0-4270-CF6C-467AF62150BB}"/>
              </a:ext>
            </a:extLst>
          </p:cNvPr>
          <p:cNvSpPr/>
          <p:nvPr/>
        </p:nvSpPr>
        <p:spPr>
          <a:xfrm>
            <a:off x="2446951" y="3425040"/>
            <a:ext cx="12787200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GitHub Copilot 官方概述</a:t>
            </a:r>
          </a:p>
        </p:txBody>
      </p:sp>
      <p:sp>
        <p:nvSpPr>
          <p:cNvPr id="36723" name="Rectangle 36722">
            <a:extLst>
              <a:ext uri="{FF2B5EF4-FFF2-40B4-BE49-F238E27FC236}">
                <a16:creationId xmlns:a16="http://schemas.microsoft.com/office/drawing/2014/main" id="{DD539B49-6AF1-5C20-A579-6F69CC0E701E}"/>
              </a:ext>
            </a:extLst>
          </p:cNvPr>
          <p:cNvSpPr/>
          <p:nvPr/>
        </p:nvSpPr>
        <p:spPr>
          <a:xfrm>
            <a:off x="2446951" y="3975440"/>
            <a:ext cx="13355520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https://docs.github.com/copilot/github-copilot-enterprise</a:t>
            </a:r>
          </a:p>
        </p:txBody>
      </p:sp>
      <p:sp>
        <p:nvSpPr>
          <p:cNvPr id="36757" name="Rectangle: Rounded Corners 36756">
            <a:extLst>
              <a:ext uri="{FF2B5EF4-FFF2-40B4-BE49-F238E27FC236}">
                <a16:creationId xmlns:a16="http://schemas.microsoft.com/office/drawing/2014/main" id="{3F93654F-47AA-2C77-79D3-CFB475F4531E}"/>
              </a:ext>
            </a:extLst>
          </p:cNvPr>
          <p:cNvSpPr/>
          <p:nvPr/>
        </p:nvSpPr>
        <p:spPr>
          <a:xfrm>
            <a:off x="1381351" y="4692240"/>
            <a:ext cx="738816" cy="588800"/>
          </a:xfrm>
          <a:prstGeom prst="roundRect">
            <a:avLst/>
          </a:prstGeom>
          <a:solidFill>
            <a:srgbClr val="22F4CB"/>
          </a:solidFill>
          <a:ln w="12700">
            <a:solidFill>
              <a:srgbClr val="22F4C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351008"/>
                </a:solidFill>
                <a:effectLst/>
                <a:latin typeface="PingFang SC"/>
                <a:ea typeface="PingFang SC"/>
                <a:cs typeface="PingFang SC"/>
              </a:rPr>
              <a:t>7</a:t>
            </a:r>
          </a:p>
        </p:txBody>
      </p:sp>
      <p:sp>
        <p:nvSpPr>
          <p:cNvPr id="36792" name="Rectangle 36791">
            <a:extLst>
              <a:ext uri="{FF2B5EF4-FFF2-40B4-BE49-F238E27FC236}">
                <a16:creationId xmlns:a16="http://schemas.microsoft.com/office/drawing/2014/main" id="{8EE5571B-6394-6D46-7EE9-FAE0D384D61F}"/>
              </a:ext>
            </a:extLst>
          </p:cNvPr>
          <p:cNvSpPr/>
          <p:nvPr/>
        </p:nvSpPr>
        <p:spPr>
          <a:xfrm>
            <a:off x="2446951" y="4679440"/>
            <a:ext cx="12787200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GitHub Copilot cloud agent</a:t>
            </a:r>
          </a:p>
        </p:txBody>
      </p:sp>
      <p:sp>
        <p:nvSpPr>
          <p:cNvPr id="36828" name="Rectangle 36827">
            <a:extLst>
              <a:ext uri="{FF2B5EF4-FFF2-40B4-BE49-F238E27FC236}">
                <a16:creationId xmlns:a16="http://schemas.microsoft.com/office/drawing/2014/main" id="{C0515764-96E3-D71D-F713-138BDC37783D}"/>
              </a:ext>
            </a:extLst>
          </p:cNvPr>
          <p:cNvSpPr/>
          <p:nvPr/>
        </p:nvSpPr>
        <p:spPr>
          <a:xfrm>
            <a:off x="2446951" y="5229840"/>
            <a:ext cx="13355520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6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https://docs.github.com/enterprise-cloud@latest/copilot/using-github-copilot/using-copilot-coding-agent-to-work-on-tasks/about-assigning-tasks-to-copilot</a:t>
            </a:r>
          </a:p>
        </p:txBody>
      </p:sp>
      <p:sp>
        <p:nvSpPr>
          <p:cNvPr id="36865" name="Rectangle: Rounded Corners 36864">
            <a:extLst>
              <a:ext uri="{FF2B5EF4-FFF2-40B4-BE49-F238E27FC236}">
                <a16:creationId xmlns:a16="http://schemas.microsoft.com/office/drawing/2014/main" id="{138D9C5D-F4FA-42FB-5973-CB03986F5489}"/>
              </a:ext>
            </a:extLst>
          </p:cNvPr>
          <p:cNvSpPr/>
          <p:nvPr/>
        </p:nvSpPr>
        <p:spPr>
          <a:xfrm>
            <a:off x="1381351" y="5946640"/>
            <a:ext cx="738816" cy="588800"/>
          </a:xfrm>
          <a:prstGeom prst="roundRect">
            <a:avLst/>
          </a:prstGeom>
          <a:solidFill>
            <a:srgbClr val="6C4DFF"/>
          </a:solidFill>
          <a:ln w="12700">
            <a:solidFill>
              <a:srgbClr val="6C4D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8</a:t>
            </a:r>
          </a:p>
        </p:txBody>
      </p:sp>
      <p:sp>
        <p:nvSpPr>
          <p:cNvPr id="36903" name="Rectangle 36902">
            <a:extLst>
              <a:ext uri="{FF2B5EF4-FFF2-40B4-BE49-F238E27FC236}">
                <a16:creationId xmlns:a16="http://schemas.microsoft.com/office/drawing/2014/main" id="{CAEA6DB1-08C1-C2C4-AAB6-73B1420983C7}"/>
              </a:ext>
            </a:extLst>
          </p:cNvPr>
          <p:cNvSpPr/>
          <p:nvPr/>
        </p:nvSpPr>
        <p:spPr>
          <a:xfrm>
            <a:off x="2446951" y="5933840"/>
            <a:ext cx="12787200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The New SDLC With Vibe Coding</a:t>
            </a:r>
          </a:p>
        </p:txBody>
      </p:sp>
      <p:sp>
        <p:nvSpPr>
          <p:cNvPr id="36942" name="Rectangle 36941">
            <a:extLst>
              <a:ext uri="{FF2B5EF4-FFF2-40B4-BE49-F238E27FC236}">
                <a16:creationId xmlns:a16="http://schemas.microsoft.com/office/drawing/2014/main" id="{5BDD989F-7039-C3CB-342A-CD2523D3B4E7}"/>
              </a:ext>
            </a:extLst>
          </p:cNvPr>
          <p:cNvSpPr/>
          <p:nvPr/>
        </p:nvSpPr>
        <p:spPr>
          <a:xfrm>
            <a:off x="2446951" y="6484240"/>
            <a:ext cx="13355520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https://readwise-assets.s3.amazonaws.com/media/wisereads/articles/the-new-sdlc-with-vibe-coding/1781556923656.pdf</a:t>
            </a:r>
          </a:p>
        </p:txBody>
      </p:sp>
      <p:sp>
        <p:nvSpPr>
          <p:cNvPr id="36982" name="Rectangle: Rounded Corners 36981">
            <a:extLst>
              <a:ext uri="{FF2B5EF4-FFF2-40B4-BE49-F238E27FC236}">
                <a16:creationId xmlns:a16="http://schemas.microsoft.com/office/drawing/2014/main" id="{38A0A922-B9E4-B78D-2892-4E330AE02C70}"/>
              </a:ext>
            </a:extLst>
          </p:cNvPr>
          <p:cNvSpPr/>
          <p:nvPr/>
        </p:nvSpPr>
        <p:spPr>
          <a:xfrm>
            <a:off x="1381351" y="7201040"/>
            <a:ext cx="738816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9</a:t>
            </a:r>
          </a:p>
        </p:txBody>
      </p:sp>
      <p:sp>
        <p:nvSpPr>
          <p:cNvPr id="37023" name="Rectangle 37022">
            <a:extLst>
              <a:ext uri="{FF2B5EF4-FFF2-40B4-BE49-F238E27FC236}">
                <a16:creationId xmlns:a16="http://schemas.microsoft.com/office/drawing/2014/main" id="{58AF9C3F-D5BA-60F9-BFAE-E64B1917B208}"/>
              </a:ext>
            </a:extLst>
          </p:cNvPr>
          <p:cNvSpPr/>
          <p:nvPr/>
        </p:nvSpPr>
        <p:spPr>
          <a:xfrm>
            <a:off x="2446951" y="7095744"/>
            <a:ext cx="12787200" cy="86868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4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Harness Engineering: Anatomy, Architecture, and Evolution of Coding Agents</a:t>
            </a:r>
          </a:p>
        </p:txBody>
      </p:sp>
      <p:sp>
        <p:nvSpPr>
          <p:cNvPr id="37065" name="Rectangle 37064">
            <a:extLst>
              <a:ext uri="{FF2B5EF4-FFF2-40B4-BE49-F238E27FC236}">
                <a16:creationId xmlns:a16="http://schemas.microsoft.com/office/drawing/2014/main" id="{ABC11FF3-B2FB-813B-A0A8-A4EBA9E8DE0D}"/>
              </a:ext>
            </a:extLst>
          </p:cNvPr>
          <p:cNvSpPr/>
          <p:nvPr/>
        </p:nvSpPr>
        <p:spPr>
          <a:xfrm>
            <a:off x="2446951" y="7973568"/>
            <a:ext cx="13355520" cy="537600"/>
          </a:xfrm>
          <a:prstGeom prst="rect">
            <a:avLst/>
          </a:prstGeom>
          <a:solidFill>
            <a:srgbClr val="4B190F">
              <a:alpha val="0"/>
            </a:srgbClr>
          </a:solidFill>
          <a:ln>
            <a:solidFill>
              <a:srgbClr val="75301F">
                <a:alpha val="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https://arxiv.org/pdf/2609.00006</a:t>
            </a:r>
          </a:p>
        </p:txBody>
      </p:sp>
      <p:sp>
        <p:nvSpPr>
          <p:cNvPr id="37108" name="Rectangle: Rounded Corners 37107">
            <a:extLst>
              <a:ext uri="{FF2B5EF4-FFF2-40B4-BE49-F238E27FC236}">
                <a16:creationId xmlns:a16="http://schemas.microsoft.com/office/drawing/2014/main" id="{0110DC5D-3B9E-E814-4F63-5099F7C0F181}"/>
              </a:ext>
            </a:extLst>
          </p:cNvPr>
          <p:cNvSpPr/>
          <p:nvPr/>
        </p:nvSpPr>
        <p:spPr>
          <a:xfrm>
            <a:off x="4819687" y="8481040"/>
            <a:ext cx="8382720" cy="588800"/>
          </a:xfrm>
          <a:prstGeom prst="roundRect">
            <a:avLst/>
          </a:prstGeom>
          <a:solidFill>
            <a:srgbClr val="351008"/>
          </a:solidFill>
          <a:ln w="12700">
            <a:solidFill>
              <a:srgbClr val="75301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36576" bIns="36576" rtlCol="0" anchor="ctr">
            <a:no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50" b="1">
                <a:solidFill>
                  <a:srgbClr val="FFFFFF"/>
                </a:solidFill>
                <a:effectLst/>
                <a:latin typeface="PingFang SC"/>
                <a:ea typeface="PingFang SC"/>
                <a:cs typeface="PingFang SC"/>
              </a:rPr>
              <a:t>谢谢｜Q&amp;A：你最想先 Harness 哪个工作流？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c06c8c64-f33f-435b-b472-52a2ff1da0cc"/>
  <p:tag name="COMMONDATA" val="eyJoZGlkIjoiMGM4NDliNmIwMTE5ZjliZmExMGIxM2E4ODYxNTE4MzcifQ==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000FF"/>
      </a:hlink>
      <a:folHlink>
        <a:srgbClr val="FF00FF"/>
      </a:folHlink>
    </a:clrScheme>
    <a:fontScheme name="Office Theme">
      <a:majorFont>
        <a:latin typeface="PingFang SC"/>
        <a:ea typeface="PingFang SC"/>
        <a:cs typeface="PingFang SC"/>
      </a:majorFont>
      <a:minorFont>
        <a:latin typeface="PingFang SC"/>
        <a:ea typeface="PingFang SC"/>
        <a:cs typeface="PingFang SC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ingFang SC"/>
            <a:ea typeface="PingFang SC"/>
            <a:cs typeface="PingFang SC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ingFang SC"/>
            <a:ea typeface="PingFang SC"/>
            <a:cs typeface="PingFang SC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000FF"/>
      </a:hlink>
      <a:folHlink>
        <a:srgbClr val="FF00FF"/>
      </a:folHlink>
    </a:clrScheme>
    <a:fontScheme name="Office Theme">
      <a:majorFont>
        <a:latin typeface="PingFang SC"/>
        <a:ea typeface="PingFang SC"/>
        <a:cs typeface="PingFang SC"/>
      </a:majorFont>
      <a:minorFont>
        <a:latin typeface="PingFang SC"/>
        <a:ea typeface="PingFang SC"/>
        <a:cs typeface="PingFang SC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ingFang SC"/>
            <a:ea typeface="PingFang SC"/>
            <a:cs typeface="PingFang SC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ingFang SC"/>
            <a:ea typeface="PingFang SC"/>
            <a:cs typeface="PingFang SC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PingFang SC"/>
        <a:ea typeface="PingFang SC"/>
        <a:cs typeface="PingFang SC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PingFang SC"/>
        <a:ea typeface="PingFang SC"/>
        <a:cs typeface="PingFang SC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2451</Words>
  <Application>Microsoft Macintosh PowerPoint</Application>
  <PresentationFormat>Custom</PresentationFormat>
  <Paragraphs>776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腾讯体</vt:lpstr>
      <vt:lpstr>PingFang SC</vt:lpstr>
      <vt:lpstr>Arial</vt:lpstr>
      <vt:lpstr>Microsoft YaHei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从 Vibe 到 Harness：Agent Runtime 驱动的下一代企业工作流-Kinfey</dc:title>
  <dc:subject>WorkBuddy 广州站开发者沙龙 · 模板适配</dc:subject>
  <dc:creator/>
  <cp:lastModifiedBy>Microsoft Office User</cp:lastModifiedBy>
  <cp:revision>124</cp:revision>
  <dcterms:created xsi:type="dcterms:W3CDTF">2021-02-26T01:52:00Z</dcterms:created>
  <dcterms:modified xsi:type="dcterms:W3CDTF">2026-10-23T03:37:47Z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6A122E4FA668446888A62A83B9224A0B_13</vt:lpwstr>
  </property>
</Properties>
</file>